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6"/>
  </p:notesMasterIdLst>
  <p:sldIdLst>
    <p:sldId id="265" r:id="rId2"/>
    <p:sldId id="873" r:id="rId3"/>
    <p:sldId id="493" r:id="rId4"/>
    <p:sldId id="872" r:id="rId5"/>
    <p:sldId id="912" r:id="rId6"/>
    <p:sldId id="457" r:id="rId7"/>
    <p:sldId id="913" r:id="rId8"/>
    <p:sldId id="661" r:id="rId9"/>
    <p:sldId id="923" r:id="rId10"/>
    <p:sldId id="458" r:id="rId11"/>
    <p:sldId id="432" r:id="rId12"/>
    <p:sldId id="259" r:id="rId13"/>
    <p:sldId id="456" r:id="rId14"/>
    <p:sldId id="924" r:id="rId15"/>
    <p:sldId id="914" r:id="rId16"/>
    <p:sldId id="915" r:id="rId17"/>
    <p:sldId id="919" r:id="rId18"/>
    <p:sldId id="918" r:id="rId19"/>
    <p:sldId id="916" r:id="rId20"/>
    <p:sldId id="920" r:id="rId21"/>
    <p:sldId id="921" r:id="rId22"/>
    <p:sldId id="922" r:id="rId23"/>
    <p:sldId id="292" r:id="rId24"/>
    <p:sldId id="291" r:id="rId25"/>
  </p:sldIdLst>
  <p:sldSz cx="18288000" cy="10287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 Black" panose="020B0604020202020204" charset="0"/>
      <p:bold r:id="rId31"/>
      <p:boldItalic r:id="rId32"/>
    </p:embeddedFont>
    <p:embeddedFont>
      <p:font typeface="Roboto Condensed" panose="020B0604020202020204" charset="0"/>
      <p:regular r:id="rId33"/>
      <p:bold r:id="rId34"/>
      <p:italic r:id="rId35"/>
      <p:boldItalic r:id="rId36"/>
    </p:embeddedFont>
    <p:embeddedFont>
      <p:font typeface="Roboto Condensed Light" panose="020B0604020202020204" charset="0"/>
      <p:regular r:id="rId37"/>
      <p:italic r:id="rId38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873"/>
            <p14:sldId id="493"/>
            <p14:sldId id="872"/>
            <p14:sldId id="912"/>
            <p14:sldId id="457"/>
            <p14:sldId id="913"/>
            <p14:sldId id="661"/>
            <p14:sldId id="923"/>
            <p14:sldId id="458"/>
            <p14:sldId id="432"/>
            <p14:sldId id="259"/>
            <p14:sldId id="456"/>
            <p14:sldId id="924"/>
            <p14:sldId id="914"/>
            <p14:sldId id="915"/>
            <p14:sldId id="919"/>
            <p14:sldId id="918"/>
            <p14:sldId id="916"/>
            <p14:sldId id="920"/>
            <p14:sldId id="921"/>
            <p14:sldId id="922"/>
            <p14:sldId id="29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81" d="100"/>
          <a:sy n="81" d="100"/>
        </p:scale>
        <p:origin x="156" y="33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D7F30-49B5-4FD7-B0E8-0393819269BA}" type="doc">
      <dgm:prSet loTypeId="urn:microsoft.com/office/officeart/2005/8/layout/hChevron3" loCatId="process" qsTypeId="urn:microsoft.com/office/officeart/2005/8/quickstyle/simple1#1" qsCatId="simple" csTypeId="urn:microsoft.com/office/officeart/2005/8/colors/accent1_2#1" csCatId="accent1" phldr="1"/>
      <dgm:spPr/>
    </dgm:pt>
    <dgm:pt modelId="{BC41CBBF-B791-44D8-86B5-8F13C71A383A}">
      <dgm:prSet phldrT="[Text]"/>
      <dgm:spPr/>
      <dgm:t>
        <a:bodyPr/>
        <a:lstStyle/>
        <a:p>
          <a:r>
            <a:rPr lang="cs-CZ" dirty="0"/>
            <a:t>Strategie a pravidla nákupu</a:t>
          </a:r>
        </a:p>
      </dgm:t>
    </dgm:pt>
    <dgm:pt modelId="{78F4FC60-27E7-4D4C-9662-78C0CEB0CBC6}" type="parTrans" cxnId="{D39A4FE3-D87C-4C83-8517-B5760933D43E}">
      <dgm:prSet/>
      <dgm:spPr/>
      <dgm:t>
        <a:bodyPr/>
        <a:lstStyle/>
        <a:p>
          <a:endParaRPr lang="cs-CZ"/>
        </a:p>
      </dgm:t>
    </dgm:pt>
    <dgm:pt modelId="{F34A0F0E-52B6-4540-86F1-F784F7D7C5C3}" type="sibTrans" cxnId="{D39A4FE3-D87C-4C83-8517-B5760933D43E}">
      <dgm:prSet/>
      <dgm:spPr/>
      <dgm:t>
        <a:bodyPr/>
        <a:lstStyle/>
        <a:p>
          <a:endParaRPr lang="cs-CZ"/>
        </a:p>
      </dgm:t>
    </dgm:pt>
    <dgm:pt modelId="{04EF7CB6-6994-4FA6-B240-BED7EEF90B9E}">
      <dgm:prSet/>
      <dgm:spPr/>
      <dgm:t>
        <a:bodyPr/>
        <a:lstStyle/>
        <a:p>
          <a:r>
            <a:rPr lang="cs-CZ" dirty="0"/>
            <a:t>Nákupní plánování</a:t>
          </a:r>
        </a:p>
      </dgm:t>
    </dgm:pt>
    <dgm:pt modelId="{0B4F2C0D-02CF-443F-84AB-3880CDF3C5A5}" type="parTrans" cxnId="{19C6CC12-CBEB-4F9C-8C22-78C6120BDB0F}">
      <dgm:prSet/>
      <dgm:spPr/>
      <dgm:t>
        <a:bodyPr/>
        <a:lstStyle/>
        <a:p>
          <a:endParaRPr lang="cs-CZ"/>
        </a:p>
      </dgm:t>
    </dgm:pt>
    <dgm:pt modelId="{12E750A7-BB6A-4B67-9DC5-9724CAADBB9F}" type="sibTrans" cxnId="{19C6CC12-CBEB-4F9C-8C22-78C6120BDB0F}">
      <dgm:prSet/>
      <dgm:spPr/>
      <dgm:t>
        <a:bodyPr/>
        <a:lstStyle/>
        <a:p>
          <a:endParaRPr lang="cs-CZ"/>
        </a:p>
      </dgm:t>
    </dgm:pt>
    <dgm:pt modelId="{938C4F63-A602-485B-96C9-97D7CF6FDF9D}">
      <dgm:prSet/>
      <dgm:spPr/>
      <dgm:t>
        <a:bodyPr/>
        <a:lstStyle/>
        <a:p>
          <a:r>
            <a:rPr lang="cs-CZ" dirty="0"/>
            <a:t>Nákupní marketing – monitoring</a:t>
          </a:r>
        </a:p>
      </dgm:t>
    </dgm:pt>
    <dgm:pt modelId="{038DA474-27E0-4856-B676-390AA914F227}" type="parTrans" cxnId="{30A859A4-C702-409B-8629-85CA0E453439}">
      <dgm:prSet/>
      <dgm:spPr/>
      <dgm:t>
        <a:bodyPr/>
        <a:lstStyle/>
        <a:p>
          <a:endParaRPr lang="cs-CZ"/>
        </a:p>
      </dgm:t>
    </dgm:pt>
    <dgm:pt modelId="{9ED548C6-F149-4957-B3B9-FFBF9C983EF4}" type="sibTrans" cxnId="{30A859A4-C702-409B-8629-85CA0E453439}">
      <dgm:prSet/>
      <dgm:spPr/>
      <dgm:t>
        <a:bodyPr/>
        <a:lstStyle/>
        <a:p>
          <a:endParaRPr lang="cs-CZ"/>
        </a:p>
      </dgm:t>
    </dgm:pt>
    <dgm:pt modelId="{D3CB5FED-5041-44F3-8544-FE1865A8DE14}">
      <dgm:prSet/>
      <dgm:spPr/>
      <dgm:t>
        <a:bodyPr/>
        <a:lstStyle/>
        <a:p>
          <a:r>
            <a:rPr lang="cs-CZ" dirty="0"/>
            <a:t>Plánování výběrových řízení – plány VZ</a:t>
          </a:r>
        </a:p>
      </dgm:t>
    </dgm:pt>
    <dgm:pt modelId="{5009B0E4-806F-4AB9-8BFF-0EDF619BA4F5}" type="parTrans" cxnId="{A248160F-E7DC-4FE3-8F8F-E38C5AAEA035}">
      <dgm:prSet/>
      <dgm:spPr/>
      <dgm:t>
        <a:bodyPr/>
        <a:lstStyle/>
        <a:p>
          <a:endParaRPr lang="cs-CZ"/>
        </a:p>
      </dgm:t>
    </dgm:pt>
    <dgm:pt modelId="{275F049D-EA0C-4429-92D5-29390F058DA4}" type="sibTrans" cxnId="{A248160F-E7DC-4FE3-8F8F-E38C5AAEA035}">
      <dgm:prSet/>
      <dgm:spPr/>
      <dgm:t>
        <a:bodyPr/>
        <a:lstStyle/>
        <a:p>
          <a:endParaRPr lang="cs-CZ"/>
        </a:p>
      </dgm:t>
    </dgm:pt>
    <dgm:pt modelId="{848D1C67-B47F-4CEE-9546-A3C50F517BB2}">
      <dgm:prSet/>
      <dgm:spPr>
        <a:solidFill>
          <a:schemeClr val="accent5"/>
        </a:solidFill>
      </dgm:spPr>
      <dgm:t>
        <a:bodyPr/>
        <a:lstStyle/>
        <a:p>
          <a:r>
            <a:rPr lang="cs-CZ" b="1" dirty="0"/>
            <a:t>Výběrová řízení – veřejné zakázky</a:t>
          </a:r>
        </a:p>
      </dgm:t>
    </dgm:pt>
    <dgm:pt modelId="{DE411639-179F-4180-9FBF-047448861424}" type="parTrans" cxnId="{D807B0AB-E8CE-417B-AEF2-9BA0D5ED9379}">
      <dgm:prSet/>
      <dgm:spPr/>
      <dgm:t>
        <a:bodyPr/>
        <a:lstStyle/>
        <a:p>
          <a:endParaRPr lang="cs-CZ"/>
        </a:p>
      </dgm:t>
    </dgm:pt>
    <dgm:pt modelId="{660DF683-87CF-41AE-A71C-4B6782D8D330}" type="sibTrans" cxnId="{D807B0AB-E8CE-417B-AEF2-9BA0D5ED9379}">
      <dgm:prSet/>
      <dgm:spPr/>
      <dgm:t>
        <a:bodyPr/>
        <a:lstStyle/>
        <a:p>
          <a:endParaRPr lang="cs-CZ"/>
        </a:p>
      </dgm:t>
    </dgm:pt>
    <dgm:pt modelId="{6BF41B16-7AC5-44AC-A1FC-4A21681DA347}">
      <dgm:prSet/>
      <dgm:spPr/>
      <dgm:t>
        <a:bodyPr/>
        <a:lstStyle/>
        <a:p>
          <a:r>
            <a:rPr lang="cs-CZ" dirty="0"/>
            <a:t>Smlouvy, logistika, objednávky</a:t>
          </a:r>
        </a:p>
      </dgm:t>
    </dgm:pt>
    <dgm:pt modelId="{8D57ACB0-0C9F-4704-ADB3-293785F76DF5}" type="parTrans" cxnId="{300D2AE7-3545-4DB4-A040-B6D0B4531DDB}">
      <dgm:prSet/>
      <dgm:spPr/>
      <dgm:t>
        <a:bodyPr/>
        <a:lstStyle/>
        <a:p>
          <a:endParaRPr lang="cs-CZ"/>
        </a:p>
      </dgm:t>
    </dgm:pt>
    <dgm:pt modelId="{DC5E6EA3-E0FE-408D-A532-C997CF0F44A2}" type="sibTrans" cxnId="{300D2AE7-3545-4DB4-A040-B6D0B4531DDB}">
      <dgm:prSet/>
      <dgm:spPr/>
      <dgm:t>
        <a:bodyPr/>
        <a:lstStyle/>
        <a:p>
          <a:endParaRPr lang="cs-CZ"/>
        </a:p>
      </dgm:t>
    </dgm:pt>
    <dgm:pt modelId="{F20FED7F-1895-4B8B-8A9E-F37DDA393C75}">
      <dgm:prSet/>
      <dgm:spPr/>
      <dgm:t>
        <a:bodyPr/>
        <a:lstStyle/>
        <a:p>
          <a:r>
            <a:rPr lang="cs-CZ" dirty="0"/>
            <a:t>Příjem skladování spotřeba</a:t>
          </a:r>
        </a:p>
      </dgm:t>
    </dgm:pt>
    <dgm:pt modelId="{DC7845F4-45D1-4F73-92CB-DF8394E2C23E}" type="parTrans" cxnId="{75328CE5-B3E0-430A-8C3F-2D5C075404BD}">
      <dgm:prSet/>
      <dgm:spPr/>
      <dgm:t>
        <a:bodyPr/>
        <a:lstStyle/>
        <a:p>
          <a:endParaRPr lang="cs-CZ"/>
        </a:p>
      </dgm:t>
    </dgm:pt>
    <dgm:pt modelId="{72EC3328-2E68-44B9-BF7D-674448E7AAE4}" type="sibTrans" cxnId="{75328CE5-B3E0-430A-8C3F-2D5C075404BD}">
      <dgm:prSet/>
      <dgm:spPr/>
      <dgm:t>
        <a:bodyPr/>
        <a:lstStyle/>
        <a:p>
          <a:endParaRPr lang="cs-CZ"/>
        </a:p>
      </dgm:t>
    </dgm:pt>
    <dgm:pt modelId="{27FC1C6E-D500-43CA-BE2D-3272D4A6C1E4}">
      <dgm:prSet/>
      <dgm:spPr/>
      <dgm:t>
        <a:bodyPr/>
        <a:lstStyle/>
        <a:p>
          <a:r>
            <a:rPr lang="cs-CZ" dirty="0"/>
            <a:t>Kontrola hodnocení kvalita</a:t>
          </a:r>
        </a:p>
      </dgm:t>
    </dgm:pt>
    <dgm:pt modelId="{3435E8AC-C598-49A5-9676-926710202EE2}" type="parTrans" cxnId="{44436B6D-B97D-49FE-A14E-C2E6958060B1}">
      <dgm:prSet/>
      <dgm:spPr/>
      <dgm:t>
        <a:bodyPr/>
        <a:lstStyle/>
        <a:p>
          <a:endParaRPr lang="cs-CZ"/>
        </a:p>
      </dgm:t>
    </dgm:pt>
    <dgm:pt modelId="{1559241E-FE01-465B-964A-D54E96A84A22}" type="sibTrans" cxnId="{44436B6D-B97D-49FE-A14E-C2E6958060B1}">
      <dgm:prSet/>
      <dgm:spPr/>
      <dgm:t>
        <a:bodyPr/>
        <a:lstStyle/>
        <a:p>
          <a:endParaRPr lang="cs-CZ"/>
        </a:p>
      </dgm:t>
    </dgm:pt>
    <dgm:pt modelId="{1E936544-FA58-4176-9D24-EADDE7DBCBC7}" type="pres">
      <dgm:prSet presAssocID="{42CD7F30-49B5-4FD7-B0E8-0393819269BA}" presName="Name0" presStyleCnt="0">
        <dgm:presLayoutVars>
          <dgm:dir/>
          <dgm:resizeHandles val="exact"/>
        </dgm:presLayoutVars>
      </dgm:prSet>
      <dgm:spPr/>
    </dgm:pt>
    <dgm:pt modelId="{4118FDF6-3946-429C-AEE5-1FC2A7AFE40A}" type="pres">
      <dgm:prSet presAssocID="{BC41CBBF-B791-44D8-86B5-8F13C71A383A}" presName="parTxOnly" presStyleLbl="node1" presStyleIdx="0" presStyleCnt="8">
        <dgm:presLayoutVars>
          <dgm:bulletEnabled val="1"/>
        </dgm:presLayoutVars>
      </dgm:prSet>
      <dgm:spPr/>
    </dgm:pt>
    <dgm:pt modelId="{2A3D8C1C-47FD-457F-9E38-A8CF787448AF}" type="pres">
      <dgm:prSet presAssocID="{F34A0F0E-52B6-4540-86F1-F784F7D7C5C3}" presName="parSpace" presStyleCnt="0"/>
      <dgm:spPr/>
    </dgm:pt>
    <dgm:pt modelId="{9C10997A-AAE6-4935-A0B2-53F8C94FE5F1}" type="pres">
      <dgm:prSet presAssocID="{04EF7CB6-6994-4FA6-B240-BED7EEF90B9E}" presName="parTxOnly" presStyleLbl="node1" presStyleIdx="1" presStyleCnt="8">
        <dgm:presLayoutVars>
          <dgm:bulletEnabled val="1"/>
        </dgm:presLayoutVars>
      </dgm:prSet>
      <dgm:spPr/>
    </dgm:pt>
    <dgm:pt modelId="{91118F09-D95A-4A8F-BACD-8F0270EC7B3A}" type="pres">
      <dgm:prSet presAssocID="{12E750A7-BB6A-4B67-9DC5-9724CAADBB9F}" presName="parSpace" presStyleCnt="0"/>
      <dgm:spPr/>
    </dgm:pt>
    <dgm:pt modelId="{B601DD3F-7DD2-4A26-B8CC-30515E77DF89}" type="pres">
      <dgm:prSet presAssocID="{938C4F63-A602-485B-96C9-97D7CF6FDF9D}" presName="parTxOnly" presStyleLbl="node1" presStyleIdx="2" presStyleCnt="8">
        <dgm:presLayoutVars>
          <dgm:bulletEnabled val="1"/>
        </dgm:presLayoutVars>
      </dgm:prSet>
      <dgm:spPr/>
    </dgm:pt>
    <dgm:pt modelId="{660F48AB-5BEB-4A16-8408-5EA4660D2831}" type="pres">
      <dgm:prSet presAssocID="{9ED548C6-F149-4957-B3B9-FFBF9C983EF4}" presName="parSpace" presStyleCnt="0"/>
      <dgm:spPr/>
    </dgm:pt>
    <dgm:pt modelId="{328CB0C5-CCED-4E4C-B084-45D5DAD00C49}" type="pres">
      <dgm:prSet presAssocID="{D3CB5FED-5041-44F3-8544-FE1865A8DE14}" presName="parTxOnly" presStyleLbl="node1" presStyleIdx="3" presStyleCnt="8">
        <dgm:presLayoutVars>
          <dgm:bulletEnabled val="1"/>
        </dgm:presLayoutVars>
      </dgm:prSet>
      <dgm:spPr/>
    </dgm:pt>
    <dgm:pt modelId="{60E5F243-2CF0-46F5-B62E-5ADDCAEC6200}" type="pres">
      <dgm:prSet presAssocID="{275F049D-EA0C-4429-92D5-29390F058DA4}" presName="parSpace" presStyleCnt="0"/>
      <dgm:spPr/>
    </dgm:pt>
    <dgm:pt modelId="{2DDF1001-7B3D-4330-8644-D58CD97AA15E}" type="pres">
      <dgm:prSet presAssocID="{848D1C67-B47F-4CEE-9546-A3C50F517BB2}" presName="parTxOnly" presStyleLbl="node1" presStyleIdx="4" presStyleCnt="8">
        <dgm:presLayoutVars>
          <dgm:bulletEnabled val="1"/>
        </dgm:presLayoutVars>
      </dgm:prSet>
      <dgm:spPr/>
    </dgm:pt>
    <dgm:pt modelId="{A39186CC-CF18-425C-90A0-E86FEEAA7569}" type="pres">
      <dgm:prSet presAssocID="{660DF683-87CF-41AE-A71C-4B6782D8D330}" presName="parSpace" presStyleCnt="0"/>
      <dgm:spPr/>
    </dgm:pt>
    <dgm:pt modelId="{097C8FF9-9358-4CCD-9D0A-75F364452EB4}" type="pres">
      <dgm:prSet presAssocID="{6BF41B16-7AC5-44AC-A1FC-4A21681DA347}" presName="parTxOnly" presStyleLbl="node1" presStyleIdx="5" presStyleCnt="8">
        <dgm:presLayoutVars>
          <dgm:bulletEnabled val="1"/>
        </dgm:presLayoutVars>
      </dgm:prSet>
      <dgm:spPr/>
    </dgm:pt>
    <dgm:pt modelId="{44EC4EA7-7051-45AB-8C57-0E75A7FCFB27}" type="pres">
      <dgm:prSet presAssocID="{DC5E6EA3-E0FE-408D-A532-C997CF0F44A2}" presName="parSpace" presStyleCnt="0"/>
      <dgm:spPr/>
    </dgm:pt>
    <dgm:pt modelId="{0E9DFB13-01FE-45C7-8AA5-7B99427265EB}" type="pres">
      <dgm:prSet presAssocID="{F20FED7F-1895-4B8B-8A9E-F37DDA393C75}" presName="parTxOnly" presStyleLbl="node1" presStyleIdx="6" presStyleCnt="8">
        <dgm:presLayoutVars>
          <dgm:bulletEnabled val="1"/>
        </dgm:presLayoutVars>
      </dgm:prSet>
      <dgm:spPr/>
    </dgm:pt>
    <dgm:pt modelId="{C250C2BA-4AA7-40FD-8B34-0C2710846D86}" type="pres">
      <dgm:prSet presAssocID="{72EC3328-2E68-44B9-BF7D-674448E7AAE4}" presName="parSpace" presStyleCnt="0"/>
      <dgm:spPr/>
    </dgm:pt>
    <dgm:pt modelId="{ABA62B8F-60E9-41A6-8274-F004F65E09EC}" type="pres">
      <dgm:prSet presAssocID="{27FC1C6E-D500-43CA-BE2D-3272D4A6C1E4}" presName="parTxOnly" presStyleLbl="node1" presStyleIdx="7" presStyleCnt="8">
        <dgm:presLayoutVars>
          <dgm:bulletEnabled val="1"/>
        </dgm:presLayoutVars>
      </dgm:prSet>
      <dgm:spPr/>
    </dgm:pt>
  </dgm:ptLst>
  <dgm:cxnLst>
    <dgm:cxn modelId="{A248160F-E7DC-4FE3-8F8F-E38C5AAEA035}" srcId="{42CD7F30-49B5-4FD7-B0E8-0393819269BA}" destId="{D3CB5FED-5041-44F3-8544-FE1865A8DE14}" srcOrd="3" destOrd="0" parTransId="{5009B0E4-806F-4AB9-8BFF-0EDF619BA4F5}" sibTransId="{275F049D-EA0C-4429-92D5-29390F058DA4}"/>
    <dgm:cxn modelId="{19C6CC12-CBEB-4F9C-8C22-78C6120BDB0F}" srcId="{42CD7F30-49B5-4FD7-B0E8-0393819269BA}" destId="{04EF7CB6-6994-4FA6-B240-BED7EEF90B9E}" srcOrd="1" destOrd="0" parTransId="{0B4F2C0D-02CF-443F-84AB-3880CDF3C5A5}" sibTransId="{12E750A7-BB6A-4B67-9DC5-9724CAADBB9F}"/>
    <dgm:cxn modelId="{F7852913-4AFA-4D6F-A66E-2C7ECDE8FCA5}" type="presOf" srcId="{D3CB5FED-5041-44F3-8544-FE1865A8DE14}" destId="{328CB0C5-CCED-4E4C-B084-45D5DAD00C49}" srcOrd="0" destOrd="0" presId="urn:microsoft.com/office/officeart/2005/8/layout/hChevron3"/>
    <dgm:cxn modelId="{F4512325-4A86-4197-BC17-6974AA02FC81}" type="presOf" srcId="{04EF7CB6-6994-4FA6-B240-BED7EEF90B9E}" destId="{9C10997A-AAE6-4935-A0B2-53F8C94FE5F1}" srcOrd="0" destOrd="0" presId="urn:microsoft.com/office/officeart/2005/8/layout/hChevron3"/>
    <dgm:cxn modelId="{4437A03C-A606-46CD-82A3-FCF35F6A6EEF}" type="presOf" srcId="{27FC1C6E-D500-43CA-BE2D-3272D4A6C1E4}" destId="{ABA62B8F-60E9-41A6-8274-F004F65E09EC}" srcOrd="0" destOrd="0" presId="urn:microsoft.com/office/officeart/2005/8/layout/hChevron3"/>
    <dgm:cxn modelId="{A35A503E-034D-4B13-BEE4-7CE8905170AB}" type="presOf" srcId="{42CD7F30-49B5-4FD7-B0E8-0393819269BA}" destId="{1E936544-FA58-4176-9D24-EADDE7DBCBC7}" srcOrd="0" destOrd="0" presId="urn:microsoft.com/office/officeart/2005/8/layout/hChevron3"/>
    <dgm:cxn modelId="{C099E166-1EA2-4D59-B8B2-F618B1001781}" type="presOf" srcId="{6BF41B16-7AC5-44AC-A1FC-4A21681DA347}" destId="{097C8FF9-9358-4CCD-9D0A-75F364452EB4}" srcOrd="0" destOrd="0" presId="urn:microsoft.com/office/officeart/2005/8/layout/hChevron3"/>
    <dgm:cxn modelId="{869DC36C-8448-4626-AA0B-5962B92C510F}" type="presOf" srcId="{938C4F63-A602-485B-96C9-97D7CF6FDF9D}" destId="{B601DD3F-7DD2-4A26-B8CC-30515E77DF89}" srcOrd="0" destOrd="0" presId="urn:microsoft.com/office/officeart/2005/8/layout/hChevron3"/>
    <dgm:cxn modelId="{44436B6D-B97D-49FE-A14E-C2E6958060B1}" srcId="{42CD7F30-49B5-4FD7-B0E8-0393819269BA}" destId="{27FC1C6E-D500-43CA-BE2D-3272D4A6C1E4}" srcOrd="7" destOrd="0" parTransId="{3435E8AC-C598-49A5-9676-926710202EE2}" sibTransId="{1559241E-FE01-465B-964A-D54E96A84A22}"/>
    <dgm:cxn modelId="{8A39BF89-4DD0-4B4E-A3E6-B642F9312097}" type="presOf" srcId="{F20FED7F-1895-4B8B-8A9E-F37DDA393C75}" destId="{0E9DFB13-01FE-45C7-8AA5-7B99427265EB}" srcOrd="0" destOrd="0" presId="urn:microsoft.com/office/officeart/2005/8/layout/hChevron3"/>
    <dgm:cxn modelId="{30A859A4-C702-409B-8629-85CA0E453439}" srcId="{42CD7F30-49B5-4FD7-B0E8-0393819269BA}" destId="{938C4F63-A602-485B-96C9-97D7CF6FDF9D}" srcOrd="2" destOrd="0" parTransId="{038DA474-27E0-4856-B676-390AA914F227}" sibTransId="{9ED548C6-F149-4957-B3B9-FFBF9C983EF4}"/>
    <dgm:cxn modelId="{D807B0AB-E8CE-417B-AEF2-9BA0D5ED9379}" srcId="{42CD7F30-49B5-4FD7-B0E8-0393819269BA}" destId="{848D1C67-B47F-4CEE-9546-A3C50F517BB2}" srcOrd="4" destOrd="0" parTransId="{DE411639-179F-4180-9FBF-047448861424}" sibTransId="{660DF683-87CF-41AE-A71C-4B6782D8D330}"/>
    <dgm:cxn modelId="{7AE953BE-6B51-4601-B68C-351320FC031F}" type="presOf" srcId="{848D1C67-B47F-4CEE-9546-A3C50F517BB2}" destId="{2DDF1001-7B3D-4330-8644-D58CD97AA15E}" srcOrd="0" destOrd="0" presId="urn:microsoft.com/office/officeart/2005/8/layout/hChevron3"/>
    <dgm:cxn modelId="{F79F70C8-C90C-4569-8192-4E9C3C8CD5BC}" type="presOf" srcId="{BC41CBBF-B791-44D8-86B5-8F13C71A383A}" destId="{4118FDF6-3946-429C-AEE5-1FC2A7AFE40A}" srcOrd="0" destOrd="0" presId="urn:microsoft.com/office/officeart/2005/8/layout/hChevron3"/>
    <dgm:cxn modelId="{D39A4FE3-D87C-4C83-8517-B5760933D43E}" srcId="{42CD7F30-49B5-4FD7-B0E8-0393819269BA}" destId="{BC41CBBF-B791-44D8-86B5-8F13C71A383A}" srcOrd="0" destOrd="0" parTransId="{78F4FC60-27E7-4D4C-9662-78C0CEB0CBC6}" sibTransId="{F34A0F0E-52B6-4540-86F1-F784F7D7C5C3}"/>
    <dgm:cxn modelId="{75328CE5-B3E0-430A-8C3F-2D5C075404BD}" srcId="{42CD7F30-49B5-4FD7-B0E8-0393819269BA}" destId="{F20FED7F-1895-4B8B-8A9E-F37DDA393C75}" srcOrd="6" destOrd="0" parTransId="{DC7845F4-45D1-4F73-92CB-DF8394E2C23E}" sibTransId="{72EC3328-2E68-44B9-BF7D-674448E7AAE4}"/>
    <dgm:cxn modelId="{300D2AE7-3545-4DB4-A040-B6D0B4531DDB}" srcId="{42CD7F30-49B5-4FD7-B0E8-0393819269BA}" destId="{6BF41B16-7AC5-44AC-A1FC-4A21681DA347}" srcOrd="5" destOrd="0" parTransId="{8D57ACB0-0C9F-4704-ADB3-293785F76DF5}" sibTransId="{DC5E6EA3-E0FE-408D-A532-C997CF0F44A2}"/>
    <dgm:cxn modelId="{9F17A4DB-74BA-4B05-B170-97D14CFE2989}" type="presParOf" srcId="{1E936544-FA58-4176-9D24-EADDE7DBCBC7}" destId="{4118FDF6-3946-429C-AEE5-1FC2A7AFE40A}" srcOrd="0" destOrd="0" presId="urn:microsoft.com/office/officeart/2005/8/layout/hChevron3"/>
    <dgm:cxn modelId="{67176D16-A6AC-44BD-B349-1684071AEB0C}" type="presParOf" srcId="{1E936544-FA58-4176-9D24-EADDE7DBCBC7}" destId="{2A3D8C1C-47FD-457F-9E38-A8CF787448AF}" srcOrd="1" destOrd="0" presId="urn:microsoft.com/office/officeart/2005/8/layout/hChevron3"/>
    <dgm:cxn modelId="{F2D56011-B2FF-4B5B-866A-534B43FE1D8F}" type="presParOf" srcId="{1E936544-FA58-4176-9D24-EADDE7DBCBC7}" destId="{9C10997A-AAE6-4935-A0B2-53F8C94FE5F1}" srcOrd="2" destOrd="0" presId="urn:microsoft.com/office/officeart/2005/8/layout/hChevron3"/>
    <dgm:cxn modelId="{7366C2EB-CB10-49F1-BC44-E0A2F3C0062F}" type="presParOf" srcId="{1E936544-FA58-4176-9D24-EADDE7DBCBC7}" destId="{91118F09-D95A-4A8F-BACD-8F0270EC7B3A}" srcOrd="3" destOrd="0" presId="urn:microsoft.com/office/officeart/2005/8/layout/hChevron3"/>
    <dgm:cxn modelId="{F91548D1-1599-497A-9B53-3807687D7999}" type="presParOf" srcId="{1E936544-FA58-4176-9D24-EADDE7DBCBC7}" destId="{B601DD3F-7DD2-4A26-B8CC-30515E77DF89}" srcOrd="4" destOrd="0" presId="urn:microsoft.com/office/officeart/2005/8/layout/hChevron3"/>
    <dgm:cxn modelId="{4C81F6D1-519F-4F41-8723-2664AAF229A1}" type="presParOf" srcId="{1E936544-FA58-4176-9D24-EADDE7DBCBC7}" destId="{660F48AB-5BEB-4A16-8408-5EA4660D2831}" srcOrd="5" destOrd="0" presId="urn:microsoft.com/office/officeart/2005/8/layout/hChevron3"/>
    <dgm:cxn modelId="{31963FD7-5137-4390-A7AF-997850A49FDD}" type="presParOf" srcId="{1E936544-FA58-4176-9D24-EADDE7DBCBC7}" destId="{328CB0C5-CCED-4E4C-B084-45D5DAD00C49}" srcOrd="6" destOrd="0" presId="urn:microsoft.com/office/officeart/2005/8/layout/hChevron3"/>
    <dgm:cxn modelId="{6B945E69-3E46-43B5-A9F5-C1B45ACED9F8}" type="presParOf" srcId="{1E936544-FA58-4176-9D24-EADDE7DBCBC7}" destId="{60E5F243-2CF0-46F5-B62E-5ADDCAEC6200}" srcOrd="7" destOrd="0" presId="urn:microsoft.com/office/officeart/2005/8/layout/hChevron3"/>
    <dgm:cxn modelId="{B8B3E4DA-E939-464F-B06B-44C9CA13DE6C}" type="presParOf" srcId="{1E936544-FA58-4176-9D24-EADDE7DBCBC7}" destId="{2DDF1001-7B3D-4330-8644-D58CD97AA15E}" srcOrd="8" destOrd="0" presId="urn:microsoft.com/office/officeart/2005/8/layout/hChevron3"/>
    <dgm:cxn modelId="{2863BA8A-2915-42C7-9F86-C8E66AE8BA84}" type="presParOf" srcId="{1E936544-FA58-4176-9D24-EADDE7DBCBC7}" destId="{A39186CC-CF18-425C-90A0-E86FEEAA7569}" srcOrd="9" destOrd="0" presId="urn:microsoft.com/office/officeart/2005/8/layout/hChevron3"/>
    <dgm:cxn modelId="{E72197F7-EEA8-4BC7-8EC5-FF6B966E58D4}" type="presParOf" srcId="{1E936544-FA58-4176-9D24-EADDE7DBCBC7}" destId="{097C8FF9-9358-4CCD-9D0A-75F364452EB4}" srcOrd="10" destOrd="0" presId="urn:microsoft.com/office/officeart/2005/8/layout/hChevron3"/>
    <dgm:cxn modelId="{1EDBED9D-5770-4F97-95E7-A02D8A279025}" type="presParOf" srcId="{1E936544-FA58-4176-9D24-EADDE7DBCBC7}" destId="{44EC4EA7-7051-45AB-8C57-0E75A7FCFB27}" srcOrd="11" destOrd="0" presId="urn:microsoft.com/office/officeart/2005/8/layout/hChevron3"/>
    <dgm:cxn modelId="{C05D10B4-D41A-44A2-9A73-AA2D4FC42123}" type="presParOf" srcId="{1E936544-FA58-4176-9D24-EADDE7DBCBC7}" destId="{0E9DFB13-01FE-45C7-8AA5-7B99427265EB}" srcOrd="12" destOrd="0" presId="urn:microsoft.com/office/officeart/2005/8/layout/hChevron3"/>
    <dgm:cxn modelId="{80465A96-53DC-485F-AE6C-D126465D5AAB}" type="presParOf" srcId="{1E936544-FA58-4176-9D24-EADDE7DBCBC7}" destId="{C250C2BA-4AA7-40FD-8B34-0C2710846D86}" srcOrd="13" destOrd="0" presId="urn:microsoft.com/office/officeart/2005/8/layout/hChevron3"/>
    <dgm:cxn modelId="{D3485252-1199-4788-B3DA-9C4FC530F9B8}" type="presParOf" srcId="{1E936544-FA58-4176-9D24-EADDE7DBCBC7}" destId="{ABA62B8F-60E9-41A6-8274-F004F65E09EC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2861D0-8328-4674-A74E-BD92A2F3DB72}" type="doc">
      <dgm:prSet loTypeId="urn:microsoft.com/office/officeart/2005/8/layout/chevron1" loCatId="process" qsTypeId="urn:microsoft.com/office/officeart/2005/8/quickstyle/simple1#2" qsCatId="simple" csTypeId="urn:microsoft.com/office/officeart/2005/8/colors/accent2_3" csCatId="accent2" phldr="1"/>
      <dgm:spPr/>
    </dgm:pt>
    <dgm:pt modelId="{5F51AC8B-1628-4061-B5F4-83A2D16AE28C}">
      <dgm:prSet phldrT="[Text]"/>
      <dgm:spPr/>
      <dgm:t>
        <a:bodyPr/>
        <a:lstStyle/>
        <a:p>
          <a:r>
            <a:rPr lang="cs-CZ" dirty="0"/>
            <a:t>Strategie, plánování, marketing</a:t>
          </a:r>
        </a:p>
      </dgm:t>
    </dgm:pt>
    <dgm:pt modelId="{05132017-7991-4B5F-B152-E49BC02D3875}" type="parTrans" cxnId="{C199649D-0700-461A-AE83-C8457143D503}">
      <dgm:prSet/>
      <dgm:spPr/>
      <dgm:t>
        <a:bodyPr/>
        <a:lstStyle/>
        <a:p>
          <a:endParaRPr lang="cs-CZ"/>
        </a:p>
      </dgm:t>
    </dgm:pt>
    <dgm:pt modelId="{91A15F92-1A2A-4621-BE51-41F93A66D8FA}" type="sibTrans" cxnId="{C199649D-0700-461A-AE83-C8457143D503}">
      <dgm:prSet/>
      <dgm:spPr/>
      <dgm:t>
        <a:bodyPr/>
        <a:lstStyle/>
        <a:p>
          <a:endParaRPr lang="cs-CZ"/>
        </a:p>
      </dgm:t>
    </dgm:pt>
    <dgm:pt modelId="{AD7D2088-2A64-4D52-A442-0C761E258DA6}">
      <dgm:prSet/>
      <dgm:spPr/>
      <dgm:t>
        <a:bodyPr/>
        <a:lstStyle/>
        <a:p>
          <a:r>
            <a:rPr lang="cs-CZ" dirty="0"/>
            <a:t>Operativní část nákupu</a:t>
          </a:r>
        </a:p>
      </dgm:t>
    </dgm:pt>
    <dgm:pt modelId="{EF2AD857-9701-404C-BA8E-70BB286E0836}" type="parTrans" cxnId="{886355F1-7246-4926-9DF1-7526C016E133}">
      <dgm:prSet/>
      <dgm:spPr/>
      <dgm:t>
        <a:bodyPr/>
        <a:lstStyle/>
        <a:p>
          <a:endParaRPr lang="cs-CZ"/>
        </a:p>
      </dgm:t>
    </dgm:pt>
    <dgm:pt modelId="{27608C5E-092E-4CF0-AF1E-CBC6B30C427A}" type="sibTrans" cxnId="{886355F1-7246-4926-9DF1-7526C016E133}">
      <dgm:prSet/>
      <dgm:spPr/>
      <dgm:t>
        <a:bodyPr/>
        <a:lstStyle/>
        <a:p>
          <a:endParaRPr lang="cs-CZ"/>
        </a:p>
      </dgm:t>
    </dgm:pt>
    <dgm:pt modelId="{A2E06779-8DE6-4292-B04A-522AA2F1247A}">
      <dgm:prSet/>
      <dgm:spPr/>
      <dgm:t>
        <a:bodyPr/>
        <a:lstStyle/>
        <a:p>
          <a:r>
            <a:rPr lang="cs-CZ" dirty="0"/>
            <a:t>Kontrola, zpětná vazba</a:t>
          </a:r>
        </a:p>
      </dgm:t>
    </dgm:pt>
    <dgm:pt modelId="{653B43D3-4C11-4E71-BE21-C964F6AC00EC}" type="parTrans" cxnId="{BAE29F3F-F20F-4867-9095-CF3E585E10B2}">
      <dgm:prSet/>
      <dgm:spPr/>
      <dgm:t>
        <a:bodyPr/>
        <a:lstStyle/>
        <a:p>
          <a:endParaRPr lang="cs-CZ"/>
        </a:p>
      </dgm:t>
    </dgm:pt>
    <dgm:pt modelId="{F97EDF21-7116-4372-B5E5-81ED3B90C28E}" type="sibTrans" cxnId="{BAE29F3F-F20F-4867-9095-CF3E585E10B2}">
      <dgm:prSet/>
      <dgm:spPr/>
      <dgm:t>
        <a:bodyPr/>
        <a:lstStyle/>
        <a:p>
          <a:endParaRPr lang="cs-CZ"/>
        </a:p>
      </dgm:t>
    </dgm:pt>
    <dgm:pt modelId="{03BBDDB5-2AB4-4CE5-B7D5-C4EAC9D9EEB9}" type="pres">
      <dgm:prSet presAssocID="{412861D0-8328-4674-A74E-BD92A2F3DB72}" presName="Name0" presStyleCnt="0">
        <dgm:presLayoutVars>
          <dgm:dir/>
          <dgm:animLvl val="lvl"/>
          <dgm:resizeHandles val="exact"/>
        </dgm:presLayoutVars>
      </dgm:prSet>
      <dgm:spPr/>
    </dgm:pt>
    <dgm:pt modelId="{D3822561-AF92-4755-B30C-3053FE0B40F1}" type="pres">
      <dgm:prSet presAssocID="{5F51AC8B-1628-4061-B5F4-83A2D16AE28C}" presName="parTxOnly" presStyleLbl="node1" presStyleIdx="0" presStyleCnt="3" custScaleX="74859">
        <dgm:presLayoutVars>
          <dgm:chMax val="0"/>
          <dgm:chPref val="0"/>
          <dgm:bulletEnabled val="1"/>
        </dgm:presLayoutVars>
      </dgm:prSet>
      <dgm:spPr/>
    </dgm:pt>
    <dgm:pt modelId="{B651FBF9-EFBF-4AF7-98E2-39EA895CCF58}" type="pres">
      <dgm:prSet presAssocID="{91A15F92-1A2A-4621-BE51-41F93A66D8FA}" presName="parTxOnlySpace" presStyleCnt="0"/>
      <dgm:spPr/>
    </dgm:pt>
    <dgm:pt modelId="{8E51E6DC-4966-4FA9-9A50-D0218248BF45}" type="pres">
      <dgm:prSet presAssocID="{AD7D2088-2A64-4D52-A442-0C761E258DA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227ADB0-3E35-4480-B9D2-8992BF758358}" type="pres">
      <dgm:prSet presAssocID="{27608C5E-092E-4CF0-AF1E-CBC6B30C427A}" presName="parTxOnlySpace" presStyleCnt="0"/>
      <dgm:spPr/>
    </dgm:pt>
    <dgm:pt modelId="{DBBD606E-0451-4EAE-A1BD-BC1A05209A5F}" type="pres">
      <dgm:prSet presAssocID="{A2E06779-8DE6-4292-B04A-522AA2F1247A}" presName="parTxOnly" presStyleLbl="node1" presStyleIdx="2" presStyleCnt="3" custScaleX="24702">
        <dgm:presLayoutVars>
          <dgm:chMax val="0"/>
          <dgm:chPref val="0"/>
          <dgm:bulletEnabled val="1"/>
        </dgm:presLayoutVars>
      </dgm:prSet>
      <dgm:spPr/>
    </dgm:pt>
  </dgm:ptLst>
  <dgm:cxnLst>
    <dgm:cxn modelId="{90DFB617-6764-4180-B13C-B37EEA1A16D1}" type="presOf" srcId="{AD7D2088-2A64-4D52-A442-0C761E258DA6}" destId="{8E51E6DC-4966-4FA9-9A50-D0218248BF45}" srcOrd="0" destOrd="0" presId="urn:microsoft.com/office/officeart/2005/8/layout/chevron1"/>
    <dgm:cxn modelId="{9F60B817-E69B-4AAA-9F53-25A8F33EF715}" type="presOf" srcId="{412861D0-8328-4674-A74E-BD92A2F3DB72}" destId="{03BBDDB5-2AB4-4CE5-B7D5-C4EAC9D9EEB9}" srcOrd="0" destOrd="0" presId="urn:microsoft.com/office/officeart/2005/8/layout/chevron1"/>
    <dgm:cxn modelId="{4A162718-3A6B-41F3-B474-ABA48144BF38}" type="presOf" srcId="{A2E06779-8DE6-4292-B04A-522AA2F1247A}" destId="{DBBD606E-0451-4EAE-A1BD-BC1A05209A5F}" srcOrd="0" destOrd="0" presId="urn:microsoft.com/office/officeart/2005/8/layout/chevron1"/>
    <dgm:cxn modelId="{BAE29F3F-F20F-4867-9095-CF3E585E10B2}" srcId="{412861D0-8328-4674-A74E-BD92A2F3DB72}" destId="{A2E06779-8DE6-4292-B04A-522AA2F1247A}" srcOrd="2" destOrd="0" parTransId="{653B43D3-4C11-4E71-BE21-C964F6AC00EC}" sibTransId="{F97EDF21-7116-4372-B5E5-81ED3B90C28E}"/>
    <dgm:cxn modelId="{C199649D-0700-461A-AE83-C8457143D503}" srcId="{412861D0-8328-4674-A74E-BD92A2F3DB72}" destId="{5F51AC8B-1628-4061-B5F4-83A2D16AE28C}" srcOrd="0" destOrd="0" parTransId="{05132017-7991-4B5F-B152-E49BC02D3875}" sibTransId="{91A15F92-1A2A-4621-BE51-41F93A66D8FA}"/>
    <dgm:cxn modelId="{A68070D6-BDFC-458B-B04C-DC40BC5BDCD7}" type="presOf" srcId="{5F51AC8B-1628-4061-B5F4-83A2D16AE28C}" destId="{D3822561-AF92-4755-B30C-3053FE0B40F1}" srcOrd="0" destOrd="0" presId="urn:microsoft.com/office/officeart/2005/8/layout/chevron1"/>
    <dgm:cxn modelId="{886355F1-7246-4926-9DF1-7526C016E133}" srcId="{412861D0-8328-4674-A74E-BD92A2F3DB72}" destId="{AD7D2088-2A64-4D52-A442-0C761E258DA6}" srcOrd="1" destOrd="0" parTransId="{EF2AD857-9701-404C-BA8E-70BB286E0836}" sibTransId="{27608C5E-092E-4CF0-AF1E-CBC6B30C427A}"/>
    <dgm:cxn modelId="{CD59BE6C-0D43-4F31-A068-58EEAD31648A}" type="presParOf" srcId="{03BBDDB5-2AB4-4CE5-B7D5-C4EAC9D9EEB9}" destId="{D3822561-AF92-4755-B30C-3053FE0B40F1}" srcOrd="0" destOrd="0" presId="urn:microsoft.com/office/officeart/2005/8/layout/chevron1"/>
    <dgm:cxn modelId="{27EF8F5C-467D-4B6A-A300-7A66BA3FB6D2}" type="presParOf" srcId="{03BBDDB5-2AB4-4CE5-B7D5-C4EAC9D9EEB9}" destId="{B651FBF9-EFBF-4AF7-98E2-39EA895CCF58}" srcOrd="1" destOrd="0" presId="urn:microsoft.com/office/officeart/2005/8/layout/chevron1"/>
    <dgm:cxn modelId="{470F3C6D-AC1D-4C94-BB84-E75A4820C6F6}" type="presParOf" srcId="{03BBDDB5-2AB4-4CE5-B7D5-C4EAC9D9EEB9}" destId="{8E51E6DC-4966-4FA9-9A50-D0218248BF45}" srcOrd="2" destOrd="0" presId="urn:microsoft.com/office/officeart/2005/8/layout/chevron1"/>
    <dgm:cxn modelId="{2299AE5E-9EE9-4D35-9AEE-3CEC4FB04CC9}" type="presParOf" srcId="{03BBDDB5-2AB4-4CE5-B7D5-C4EAC9D9EEB9}" destId="{7227ADB0-3E35-4480-B9D2-8992BF758358}" srcOrd="3" destOrd="0" presId="urn:microsoft.com/office/officeart/2005/8/layout/chevron1"/>
    <dgm:cxn modelId="{3A403852-4BB5-40B1-A5AF-08078BF458BB}" type="presParOf" srcId="{03BBDDB5-2AB4-4CE5-B7D5-C4EAC9D9EEB9}" destId="{DBBD606E-0451-4EAE-A1BD-BC1A05209A5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8FDF6-3946-429C-AEE5-1FC2A7AFE40A}">
      <dsp:nvSpPr>
        <dsp:cNvPr id="0" name=""/>
        <dsp:cNvSpPr/>
      </dsp:nvSpPr>
      <dsp:spPr>
        <a:xfrm>
          <a:off x="8159" y="255349"/>
          <a:ext cx="2529428" cy="10117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Strategie a pravidla nákupu</a:t>
          </a:r>
        </a:p>
      </dsp:txBody>
      <dsp:txXfrm>
        <a:off x="8159" y="255349"/>
        <a:ext cx="2276485" cy="1011771"/>
      </dsp:txXfrm>
    </dsp:sp>
    <dsp:sp modelId="{9C10997A-AAE6-4935-A0B2-53F8C94FE5F1}">
      <dsp:nvSpPr>
        <dsp:cNvPr id="0" name=""/>
        <dsp:cNvSpPr/>
      </dsp:nvSpPr>
      <dsp:spPr>
        <a:xfrm>
          <a:off x="2031702" y="255349"/>
          <a:ext cx="2529428" cy="1011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Nákupní plánování</a:t>
          </a:r>
        </a:p>
      </dsp:txBody>
      <dsp:txXfrm>
        <a:off x="2537588" y="255349"/>
        <a:ext cx="1517657" cy="1011771"/>
      </dsp:txXfrm>
    </dsp:sp>
    <dsp:sp modelId="{B601DD3F-7DD2-4A26-B8CC-30515E77DF89}">
      <dsp:nvSpPr>
        <dsp:cNvPr id="0" name=""/>
        <dsp:cNvSpPr/>
      </dsp:nvSpPr>
      <dsp:spPr>
        <a:xfrm>
          <a:off x="4055245" y="255349"/>
          <a:ext cx="2529428" cy="1011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Nákupní marketing – monitoring</a:t>
          </a:r>
        </a:p>
      </dsp:txBody>
      <dsp:txXfrm>
        <a:off x="4561131" y="255349"/>
        <a:ext cx="1517657" cy="1011771"/>
      </dsp:txXfrm>
    </dsp:sp>
    <dsp:sp modelId="{328CB0C5-CCED-4E4C-B084-45D5DAD00C49}">
      <dsp:nvSpPr>
        <dsp:cNvPr id="0" name=""/>
        <dsp:cNvSpPr/>
      </dsp:nvSpPr>
      <dsp:spPr>
        <a:xfrm>
          <a:off x="6078787" y="255349"/>
          <a:ext cx="2529428" cy="1011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Plánování výběrových řízení – plány VZ</a:t>
          </a:r>
        </a:p>
      </dsp:txBody>
      <dsp:txXfrm>
        <a:off x="6584673" y="255349"/>
        <a:ext cx="1517657" cy="1011771"/>
      </dsp:txXfrm>
    </dsp:sp>
    <dsp:sp modelId="{2DDF1001-7B3D-4330-8644-D58CD97AA15E}">
      <dsp:nvSpPr>
        <dsp:cNvPr id="0" name=""/>
        <dsp:cNvSpPr/>
      </dsp:nvSpPr>
      <dsp:spPr>
        <a:xfrm>
          <a:off x="8102330" y="255349"/>
          <a:ext cx="2529428" cy="1011771"/>
        </a:xfrm>
        <a:prstGeom prst="chevron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Výběrová řízení – veřejné zakázky</a:t>
          </a:r>
        </a:p>
      </dsp:txBody>
      <dsp:txXfrm>
        <a:off x="8608216" y="255349"/>
        <a:ext cx="1517657" cy="1011771"/>
      </dsp:txXfrm>
    </dsp:sp>
    <dsp:sp modelId="{097C8FF9-9358-4CCD-9D0A-75F364452EB4}">
      <dsp:nvSpPr>
        <dsp:cNvPr id="0" name=""/>
        <dsp:cNvSpPr/>
      </dsp:nvSpPr>
      <dsp:spPr>
        <a:xfrm>
          <a:off x="10125873" y="255349"/>
          <a:ext cx="2529428" cy="1011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Smlouvy, logistika, objednávky</a:t>
          </a:r>
        </a:p>
      </dsp:txBody>
      <dsp:txXfrm>
        <a:off x="10631759" y="255349"/>
        <a:ext cx="1517657" cy="1011771"/>
      </dsp:txXfrm>
    </dsp:sp>
    <dsp:sp modelId="{0E9DFB13-01FE-45C7-8AA5-7B99427265EB}">
      <dsp:nvSpPr>
        <dsp:cNvPr id="0" name=""/>
        <dsp:cNvSpPr/>
      </dsp:nvSpPr>
      <dsp:spPr>
        <a:xfrm>
          <a:off x="12149416" y="255349"/>
          <a:ext cx="2529428" cy="1011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Příjem skladování spotřeba</a:t>
          </a:r>
        </a:p>
      </dsp:txBody>
      <dsp:txXfrm>
        <a:off x="12655302" y="255349"/>
        <a:ext cx="1517657" cy="1011771"/>
      </dsp:txXfrm>
    </dsp:sp>
    <dsp:sp modelId="{ABA62B8F-60E9-41A6-8274-F004F65E09EC}">
      <dsp:nvSpPr>
        <dsp:cNvPr id="0" name=""/>
        <dsp:cNvSpPr/>
      </dsp:nvSpPr>
      <dsp:spPr>
        <a:xfrm>
          <a:off x="14172959" y="255349"/>
          <a:ext cx="2529428" cy="101177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Kontrola hodnocení kvalita</a:t>
          </a:r>
        </a:p>
      </dsp:txBody>
      <dsp:txXfrm>
        <a:off x="14678845" y="255349"/>
        <a:ext cx="1517657" cy="1011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22561-AF92-4755-B30C-3053FE0B40F1}">
      <dsp:nvSpPr>
        <dsp:cNvPr id="0" name=""/>
        <dsp:cNvSpPr/>
      </dsp:nvSpPr>
      <dsp:spPr>
        <a:xfrm>
          <a:off x="4082" y="0"/>
          <a:ext cx="6936084" cy="357327"/>
        </a:xfrm>
        <a:prstGeom prst="chevr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Strategie, plánování, marketing</a:t>
          </a:r>
        </a:p>
      </dsp:txBody>
      <dsp:txXfrm>
        <a:off x="182746" y="0"/>
        <a:ext cx="6578757" cy="357327"/>
      </dsp:txXfrm>
    </dsp:sp>
    <dsp:sp modelId="{8E51E6DC-4966-4FA9-9A50-D0218248BF45}">
      <dsp:nvSpPr>
        <dsp:cNvPr id="0" name=""/>
        <dsp:cNvSpPr/>
      </dsp:nvSpPr>
      <dsp:spPr>
        <a:xfrm>
          <a:off x="6013613" y="0"/>
          <a:ext cx="9265532" cy="357327"/>
        </a:xfrm>
        <a:prstGeom prst="chevron">
          <a:avLst/>
        </a:prstGeom>
        <a:solidFill>
          <a:schemeClr val="accent2">
            <a:shade val="80000"/>
            <a:hueOff val="-11191"/>
            <a:satOff val="8190"/>
            <a:lumOff val="94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Operativní část nákupu</a:t>
          </a:r>
        </a:p>
      </dsp:txBody>
      <dsp:txXfrm>
        <a:off x="6192277" y="0"/>
        <a:ext cx="8908205" cy="357327"/>
      </dsp:txXfrm>
    </dsp:sp>
    <dsp:sp modelId="{DBBD606E-0451-4EAE-A1BD-BC1A05209A5F}">
      <dsp:nvSpPr>
        <dsp:cNvPr id="0" name=""/>
        <dsp:cNvSpPr/>
      </dsp:nvSpPr>
      <dsp:spPr>
        <a:xfrm>
          <a:off x="14352592" y="0"/>
          <a:ext cx="2288771" cy="357327"/>
        </a:xfrm>
        <a:prstGeom prst="chevron">
          <a:avLst/>
        </a:prstGeom>
        <a:solidFill>
          <a:schemeClr val="accent2">
            <a:shade val="80000"/>
            <a:hueOff val="-22382"/>
            <a:satOff val="16380"/>
            <a:lumOff val="188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Kontrola, zpětná vazba</a:t>
          </a:r>
        </a:p>
      </dsp:txBody>
      <dsp:txXfrm>
        <a:off x="14531256" y="0"/>
        <a:ext cx="1931444" cy="357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969778" y="4586254"/>
            <a:ext cx="924439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</a:rPr>
              <a:t>Veřejné zakázky</a:t>
            </a:r>
          </a:p>
          <a:p>
            <a:r>
              <a:rPr lang="cs-CZ" sz="8000" dirty="0">
                <a:solidFill>
                  <a:schemeClr val="accent1"/>
                </a:solidFill>
                <a:latin typeface="+mj-lt"/>
                <a:ea typeface="Roboto Condensed" panose="02000000000000000000" pitchFamily="2" charset="0"/>
              </a:rPr>
              <a:t>ve zdravotnictví  2021</a:t>
            </a:r>
            <a:endParaRPr lang="en-US" sz="80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7155" y="7680821"/>
            <a:ext cx="4721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Ing. Čeněk Merta, Ph.D., MBA, MPA</a:t>
            </a:r>
          </a:p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Obchodní náměstek ředitele</a:t>
            </a:r>
          </a:p>
          <a:p>
            <a:r>
              <a:rPr lang="cs-CZ" sz="2000" spc="200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FAKULTNÍ NEMOCNICE OLOMOUC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5">
            <a:extLst>
              <a:ext uri="{FF2B5EF4-FFF2-40B4-BE49-F238E27FC236}">
                <a16:creationId xmlns:a16="http://schemas.microsoft.com/office/drawing/2014/main" id="{742EA9DF-089B-472A-A68C-0A1212B059A3}"/>
              </a:ext>
            </a:extLst>
          </p:cNvPr>
          <p:cNvSpPr txBox="1">
            <a:spLocks/>
          </p:cNvSpPr>
          <p:nvPr/>
        </p:nvSpPr>
        <p:spPr>
          <a:xfrm>
            <a:off x="760309" y="718138"/>
            <a:ext cx="13898797" cy="9144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anchor="ctr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cs-CZ" sz="3200" dirty="0"/>
              <a:t>Využitelné nástroje pro tvorbu zadávacích podmínek veřejné zakázky</a:t>
            </a:r>
            <a:endParaRPr lang="cs-CZ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6" name="Picture 2" descr="D:\Dropbox\FNOL\FNOL_Design manual\PPT\FNOL_logo.png">
            <a:extLst>
              <a:ext uri="{FF2B5EF4-FFF2-40B4-BE49-F238E27FC236}">
                <a16:creationId xmlns:a16="http://schemas.microsoft.com/office/drawing/2014/main" id="{2211E004-D429-4F5A-B392-B09B81487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B96D153-C6F1-4FAD-98A6-4848C67F8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04537"/>
              </p:ext>
            </p:extLst>
          </p:nvPr>
        </p:nvGraphicFramePr>
        <p:xfrm>
          <a:off x="1308505" y="2479205"/>
          <a:ext cx="4307103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103">
                  <a:extLst>
                    <a:ext uri="{9D8B030D-6E8A-4147-A177-3AD203B41FA5}">
                      <a16:colId xmlns:a16="http://schemas.microsoft.com/office/drawing/2014/main" val="3445189338"/>
                    </a:ext>
                  </a:extLst>
                </a:gridCol>
              </a:tblGrid>
              <a:tr h="1434904">
                <a:tc>
                  <a:txBody>
                    <a:bodyPr/>
                    <a:lstStyle/>
                    <a:p>
                      <a:r>
                        <a:rPr lang="cs-CZ" dirty="0"/>
                        <a:t>Technická specifikace (</a:t>
                      </a:r>
                      <a:r>
                        <a:rPr lang="cs-CZ" dirty="0" err="1"/>
                        <a:t>nepodkročitelné</a:t>
                      </a:r>
                      <a:r>
                        <a:rPr lang="cs-CZ" dirty="0"/>
                        <a:t> požadavky)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24058286"/>
                  </a:ext>
                </a:extLst>
              </a:tr>
              <a:tr h="86935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Musí být splněny - jinak vyřazení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25080"/>
                  </a:ext>
                </a:extLst>
              </a:tr>
            </a:tbl>
          </a:graphicData>
        </a:graphic>
      </p:graphicFrame>
      <p:sp>
        <p:nvSpPr>
          <p:cNvPr id="28" name="Ovál 27">
            <a:extLst>
              <a:ext uri="{FF2B5EF4-FFF2-40B4-BE49-F238E27FC236}">
                <a16:creationId xmlns:a16="http://schemas.microsoft.com/office/drawing/2014/main" id="{715D48B6-9B84-4692-913A-A844E57B1F33}"/>
              </a:ext>
            </a:extLst>
          </p:cNvPr>
          <p:cNvSpPr/>
          <p:nvPr/>
        </p:nvSpPr>
        <p:spPr>
          <a:xfrm>
            <a:off x="1439144" y="2047157"/>
            <a:ext cx="864096" cy="86409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A</a:t>
            </a:r>
          </a:p>
        </p:txBody>
      </p:sp>
      <p:graphicFrame>
        <p:nvGraphicFramePr>
          <p:cNvPr id="29" name="Tabulka 4">
            <a:extLst>
              <a:ext uri="{FF2B5EF4-FFF2-40B4-BE49-F238E27FC236}">
                <a16:creationId xmlns:a16="http://schemas.microsoft.com/office/drawing/2014/main" id="{0166A7D6-06AC-401F-9ADE-B6C1104BB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80152"/>
              </p:ext>
            </p:extLst>
          </p:nvPr>
        </p:nvGraphicFramePr>
        <p:xfrm>
          <a:off x="6695728" y="2475532"/>
          <a:ext cx="4307103" cy="365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103">
                  <a:extLst>
                    <a:ext uri="{9D8B030D-6E8A-4147-A177-3AD203B41FA5}">
                      <a16:colId xmlns:a16="http://schemas.microsoft.com/office/drawing/2014/main" val="3445189338"/>
                    </a:ext>
                  </a:extLst>
                </a:gridCol>
              </a:tblGrid>
              <a:tr h="1434904">
                <a:tc>
                  <a:txBody>
                    <a:bodyPr/>
                    <a:lstStyle/>
                    <a:p>
                      <a:r>
                        <a:rPr lang="cs-CZ" dirty="0"/>
                        <a:t>Technická objektivní kritéria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24058286"/>
                  </a:ext>
                </a:extLst>
              </a:tr>
              <a:tr h="869352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Bonifikovat mohu jen kritéria, která přinášejí hodnotu a klinický význam při použití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Je výhodné doplňovat s </a:t>
                      </a:r>
                      <a:r>
                        <a:rPr lang="cs-CZ" sz="2000" dirty="0" err="1"/>
                        <a:t>nepodkročitelnými</a:t>
                      </a:r>
                      <a:r>
                        <a:rPr lang="cs-CZ" sz="2000" dirty="0"/>
                        <a:t> parametry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Výhodou je naprosto implicitní objektivní hodnocení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25080"/>
                  </a:ext>
                </a:extLst>
              </a:tr>
            </a:tbl>
          </a:graphicData>
        </a:graphic>
      </p:graphicFrame>
      <p:sp>
        <p:nvSpPr>
          <p:cNvPr id="30" name="Ovál 29">
            <a:extLst>
              <a:ext uri="{FF2B5EF4-FFF2-40B4-BE49-F238E27FC236}">
                <a16:creationId xmlns:a16="http://schemas.microsoft.com/office/drawing/2014/main" id="{1047F183-5E7F-4694-BFB9-CE8ED4EF3C56}"/>
              </a:ext>
            </a:extLst>
          </p:cNvPr>
          <p:cNvSpPr/>
          <p:nvPr/>
        </p:nvSpPr>
        <p:spPr>
          <a:xfrm>
            <a:off x="6826367" y="2043484"/>
            <a:ext cx="864096" cy="86409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B</a:t>
            </a:r>
          </a:p>
        </p:txBody>
      </p:sp>
      <p:graphicFrame>
        <p:nvGraphicFramePr>
          <p:cNvPr id="31" name="Tabulka 4">
            <a:extLst>
              <a:ext uri="{FF2B5EF4-FFF2-40B4-BE49-F238E27FC236}">
                <a16:creationId xmlns:a16="http://schemas.microsoft.com/office/drawing/2014/main" id="{12B9BF29-A3C1-47E3-A93D-FC22BFAAE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23290"/>
              </p:ext>
            </p:extLst>
          </p:nvPr>
        </p:nvGraphicFramePr>
        <p:xfrm>
          <a:off x="12116469" y="2475532"/>
          <a:ext cx="4307103" cy="4269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103">
                  <a:extLst>
                    <a:ext uri="{9D8B030D-6E8A-4147-A177-3AD203B41FA5}">
                      <a16:colId xmlns:a16="http://schemas.microsoft.com/office/drawing/2014/main" val="3445189338"/>
                    </a:ext>
                  </a:extLst>
                </a:gridCol>
              </a:tblGrid>
              <a:tr h="1434904">
                <a:tc>
                  <a:txBody>
                    <a:bodyPr/>
                    <a:lstStyle/>
                    <a:p>
                      <a:r>
                        <a:rPr lang="cs-CZ" dirty="0"/>
                        <a:t>Subjektivní hodnoticí kritéria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24058286"/>
                  </a:ext>
                </a:extLst>
              </a:tr>
              <a:tr h="869352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Výběr uživatelsky nejvhodnějších vlastností pro potřeby zadavatele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Subjektivní kritéria nejsou měřitelná, proto musí být přesně definována a přesný způsob hodnocen v zadávací dokumentaci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Pozor na pojmy – nejbezpečnější, nejhladší atd.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125080"/>
                  </a:ext>
                </a:extLst>
              </a:tr>
            </a:tbl>
          </a:graphicData>
        </a:graphic>
      </p:graphicFrame>
      <p:sp>
        <p:nvSpPr>
          <p:cNvPr id="32" name="Ovál 31">
            <a:extLst>
              <a:ext uri="{FF2B5EF4-FFF2-40B4-BE49-F238E27FC236}">
                <a16:creationId xmlns:a16="http://schemas.microsoft.com/office/drawing/2014/main" id="{B3045C4C-37AF-4B0B-B247-59403FBB84BF}"/>
              </a:ext>
            </a:extLst>
          </p:cNvPr>
          <p:cNvSpPr/>
          <p:nvPr/>
        </p:nvSpPr>
        <p:spPr>
          <a:xfrm>
            <a:off x="12247108" y="2043484"/>
            <a:ext cx="864096" cy="86409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C</a:t>
            </a:r>
          </a:p>
        </p:txBody>
      </p:sp>
      <p:graphicFrame>
        <p:nvGraphicFramePr>
          <p:cNvPr id="33" name="Tabulka 4">
            <a:extLst>
              <a:ext uri="{FF2B5EF4-FFF2-40B4-BE49-F238E27FC236}">
                <a16:creationId xmlns:a16="http://schemas.microsoft.com/office/drawing/2014/main" id="{5C02EB1C-24E2-4E0E-B6B4-CC7B7DA7B6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8505" y="8267211"/>
          <a:ext cx="4307103" cy="100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103">
                  <a:extLst>
                    <a:ext uri="{9D8B030D-6E8A-4147-A177-3AD203B41FA5}">
                      <a16:colId xmlns:a16="http://schemas.microsoft.com/office/drawing/2014/main" val="3445189338"/>
                    </a:ext>
                  </a:extLst>
                </a:gridCol>
              </a:tblGrid>
              <a:tr h="1008392">
                <a:tc>
                  <a:txBody>
                    <a:bodyPr/>
                    <a:lstStyle/>
                    <a:p>
                      <a:r>
                        <a:rPr lang="cs-CZ" dirty="0"/>
                        <a:t>Vzorky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24058286"/>
                  </a:ext>
                </a:extLst>
              </a:tr>
            </a:tbl>
          </a:graphicData>
        </a:graphic>
      </p:graphicFrame>
      <p:sp>
        <p:nvSpPr>
          <p:cNvPr id="34" name="Ovál 33">
            <a:extLst>
              <a:ext uri="{FF2B5EF4-FFF2-40B4-BE49-F238E27FC236}">
                <a16:creationId xmlns:a16="http://schemas.microsoft.com/office/drawing/2014/main" id="{0441706A-4CC4-47C2-A785-D7CD51CAB4EE}"/>
              </a:ext>
            </a:extLst>
          </p:cNvPr>
          <p:cNvSpPr/>
          <p:nvPr/>
        </p:nvSpPr>
        <p:spPr>
          <a:xfrm>
            <a:off x="1439144" y="7835163"/>
            <a:ext cx="864096" cy="86409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D</a:t>
            </a:r>
          </a:p>
        </p:txBody>
      </p:sp>
      <p:graphicFrame>
        <p:nvGraphicFramePr>
          <p:cNvPr id="35" name="Tabulka 4">
            <a:extLst>
              <a:ext uri="{FF2B5EF4-FFF2-40B4-BE49-F238E27FC236}">
                <a16:creationId xmlns:a16="http://schemas.microsoft.com/office/drawing/2014/main" id="{4610213F-0A93-4AC5-AA88-A3E8D7F1AAE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14973" y="8253512"/>
          <a:ext cx="4307103" cy="100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103">
                  <a:extLst>
                    <a:ext uri="{9D8B030D-6E8A-4147-A177-3AD203B41FA5}">
                      <a16:colId xmlns:a16="http://schemas.microsoft.com/office/drawing/2014/main" val="3445189338"/>
                    </a:ext>
                  </a:extLst>
                </a:gridCol>
              </a:tblGrid>
              <a:tr h="1008392">
                <a:tc>
                  <a:txBody>
                    <a:bodyPr/>
                    <a:lstStyle/>
                    <a:p>
                      <a:r>
                        <a:rPr lang="cs-CZ" dirty="0"/>
                        <a:t>Náklady životního cyklu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24058286"/>
                  </a:ext>
                </a:extLst>
              </a:tr>
            </a:tbl>
          </a:graphicData>
        </a:graphic>
      </p:graphicFrame>
      <p:sp>
        <p:nvSpPr>
          <p:cNvPr id="36" name="Ovál 35">
            <a:extLst>
              <a:ext uri="{FF2B5EF4-FFF2-40B4-BE49-F238E27FC236}">
                <a16:creationId xmlns:a16="http://schemas.microsoft.com/office/drawing/2014/main" id="{EDAD4C7D-D08A-4A0F-B491-856EAB77FCE6}"/>
              </a:ext>
            </a:extLst>
          </p:cNvPr>
          <p:cNvSpPr/>
          <p:nvPr/>
        </p:nvSpPr>
        <p:spPr>
          <a:xfrm>
            <a:off x="6845612" y="7821464"/>
            <a:ext cx="864096" cy="86409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E</a:t>
            </a:r>
          </a:p>
        </p:txBody>
      </p:sp>
      <p:graphicFrame>
        <p:nvGraphicFramePr>
          <p:cNvPr id="37" name="Tabulka 4">
            <a:extLst>
              <a:ext uri="{FF2B5EF4-FFF2-40B4-BE49-F238E27FC236}">
                <a16:creationId xmlns:a16="http://schemas.microsoft.com/office/drawing/2014/main" id="{45546D9F-BB04-4314-BC6E-DB67CE6EBE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2116469" y="8253512"/>
          <a:ext cx="4307103" cy="100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7103">
                  <a:extLst>
                    <a:ext uri="{9D8B030D-6E8A-4147-A177-3AD203B41FA5}">
                      <a16:colId xmlns:a16="http://schemas.microsoft.com/office/drawing/2014/main" val="3445189338"/>
                    </a:ext>
                  </a:extLst>
                </a:gridCol>
              </a:tblGrid>
              <a:tr h="1008392">
                <a:tc>
                  <a:txBody>
                    <a:bodyPr/>
                    <a:lstStyle/>
                    <a:p>
                      <a:r>
                        <a:rPr lang="cs-CZ" dirty="0"/>
                        <a:t>A další…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124058286"/>
                  </a:ext>
                </a:extLst>
              </a:tr>
            </a:tbl>
          </a:graphicData>
        </a:graphic>
      </p:graphicFrame>
      <p:sp>
        <p:nvSpPr>
          <p:cNvPr id="38" name="Ovál 37">
            <a:extLst>
              <a:ext uri="{FF2B5EF4-FFF2-40B4-BE49-F238E27FC236}">
                <a16:creationId xmlns:a16="http://schemas.microsoft.com/office/drawing/2014/main" id="{8187FFBC-9FFD-4FAD-A6CA-AABC2889DABB}"/>
              </a:ext>
            </a:extLst>
          </p:cNvPr>
          <p:cNvSpPr/>
          <p:nvPr/>
        </p:nvSpPr>
        <p:spPr>
          <a:xfrm>
            <a:off x="12247108" y="7821464"/>
            <a:ext cx="864096" cy="86409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/>
              <a:t>F</a:t>
            </a:r>
          </a:p>
        </p:txBody>
      </p:sp>
      <p:grpSp>
        <p:nvGrpSpPr>
          <p:cNvPr id="16" name="Skupina 30">
            <a:extLst>
              <a:ext uri="{FF2B5EF4-FFF2-40B4-BE49-F238E27FC236}">
                <a16:creationId xmlns:a16="http://schemas.microsoft.com/office/drawing/2014/main" id="{FD2762F7-D14D-44D8-9A88-1794C40ADF36}"/>
              </a:ext>
            </a:extLst>
          </p:cNvPr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6AEB284F-3E40-47A4-BA70-753442B40C9F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8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38C05A17-D3CC-4EF1-B898-F18793CA04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98D70F9C-0B19-445D-AFB3-5856F30BCE7F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0" name="Přímá spojnice 19">
              <a:extLst>
                <a:ext uri="{FF2B5EF4-FFF2-40B4-BE49-F238E27FC236}">
                  <a16:creationId xmlns:a16="http://schemas.microsoft.com/office/drawing/2014/main" id="{B02AD8BA-0E3F-4B05-A72F-B926087D38F8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BFE60607-ED3E-403F-88DB-5158262E47E5}"/>
              </a:ext>
            </a:extLst>
          </p:cNvPr>
          <p:cNvCxnSpPr/>
          <p:nvPr/>
        </p:nvCxnSpPr>
        <p:spPr>
          <a:xfrm>
            <a:off x="3743400" y="1651176"/>
            <a:ext cx="0" cy="824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52ED434E-0B6F-4A9B-80C7-0BC7227178C5}"/>
              </a:ext>
            </a:extLst>
          </p:cNvPr>
          <p:cNvCxnSpPr>
            <a:endCxn id="29" idx="0"/>
          </p:cNvCxnSpPr>
          <p:nvPr/>
        </p:nvCxnSpPr>
        <p:spPr>
          <a:xfrm>
            <a:off x="8849279" y="1644333"/>
            <a:ext cx="0" cy="831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9A59EE3F-8E89-45C9-AA8E-496FF74F9666}"/>
              </a:ext>
            </a:extLst>
          </p:cNvPr>
          <p:cNvCxnSpPr/>
          <p:nvPr/>
        </p:nvCxnSpPr>
        <p:spPr>
          <a:xfrm>
            <a:off x="13968536" y="1637490"/>
            <a:ext cx="0" cy="844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D5311BD-0436-49A0-9EB1-DF6B15E3400C}"/>
              </a:ext>
            </a:extLst>
          </p:cNvPr>
          <p:cNvCxnSpPr/>
          <p:nvPr/>
        </p:nvCxnSpPr>
        <p:spPr>
          <a:xfrm flipH="1">
            <a:off x="5255568" y="1644333"/>
            <a:ext cx="792088" cy="6609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CBD09CC8-E407-4C2A-9E19-5B95C2E607EF}"/>
              </a:ext>
            </a:extLst>
          </p:cNvPr>
          <p:cNvCxnSpPr/>
          <p:nvPr/>
        </p:nvCxnSpPr>
        <p:spPr>
          <a:xfrm>
            <a:off x="5399584" y="7231732"/>
            <a:ext cx="78488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69875B44-18A0-4F28-9A93-9B185FE114D9}"/>
              </a:ext>
            </a:extLst>
          </p:cNvPr>
          <p:cNvCxnSpPr/>
          <p:nvPr/>
        </p:nvCxnSpPr>
        <p:spPr>
          <a:xfrm>
            <a:off x="13248456" y="7231732"/>
            <a:ext cx="0" cy="1021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3CEB8DCF-194D-4E9C-AC17-1F729692426F}"/>
              </a:ext>
            </a:extLst>
          </p:cNvPr>
          <p:cNvCxnSpPr/>
          <p:nvPr/>
        </p:nvCxnSpPr>
        <p:spPr>
          <a:xfrm>
            <a:off x="8711952" y="7231732"/>
            <a:ext cx="0" cy="1021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09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43">
            <a:extLst>
              <a:ext uri="{FF2B5EF4-FFF2-40B4-BE49-F238E27FC236}">
                <a16:creationId xmlns:a16="http://schemas.microsoft.com/office/drawing/2014/main" id="{8663CA4F-E6B6-4C3E-B81B-616275BAAD22}"/>
              </a:ext>
            </a:extLst>
          </p:cNvPr>
          <p:cNvSpPr>
            <a:spLocks noChangeAspect="1"/>
          </p:cNvSpPr>
          <p:nvPr/>
        </p:nvSpPr>
        <p:spPr>
          <a:xfrm>
            <a:off x="6623720" y="3275762"/>
            <a:ext cx="4104456" cy="1924219"/>
          </a:xfrm>
          <a:prstGeom prst="roundRect">
            <a:avLst>
              <a:gd name="adj" fmla="val 19841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chemeClr val="accent1">
                    <a:lumMod val="75000"/>
                  </a:schemeClr>
                </a:solidFill>
              </a:rPr>
              <a:t>Soutěžený produkt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3" name="Picture 2" descr="D:\Dropbox\FNOL\FNOL_Design manual\PPT\FNOL_logo.png">
            <a:extLst>
              <a:ext uri="{FF2B5EF4-FFF2-40B4-BE49-F238E27FC236}">
                <a16:creationId xmlns:a16="http://schemas.microsoft.com/office/drawing/2014/main" id="{C3015A7A-DAA0-48D1-917C-40E82AEEB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Přímá spojnice se šipkou 76">
            <a:extLst>
              <a:ext uri="{FF2B5EF4-FFF2-40B4-BE49-F238E27FC236}">
                <a16:creationId xmlns:a16="http://schemas.microsoft.com/office/drawing/2014/main" id="{299A00D1-6192-41D7-B5E8-E87C5BF333CB}"/>
              </a:ext>
            </a:extLst>
          </p:cNvPr>
          <p:cNvCxnSpPr>
            <a:cxnSpLocks/>
            <a:stCxn id="18" idx="3"/>
            <a:endCxn id="3" idx="2"/>
          </p:cNvCxnSpPr>
          <p:nvPr/>
        </p:nvCxnSpPr>
        <p:spPr>
          <a:xfrm flipV="1">
            <a:off x="10728176" y="2530656"/>
            <a:ext cx="5400600" cy="1707216"/>
          </a:xfrm>
          <a:prstGeom prst="straightConnector1">
            <a:avLst/>
          </a:prstGeom>
          <a:ln w="44450"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97237122-7071-4D80-A816-A3FD1F12F027}"/>
              </a:ext>
            </a:extLst>
          </p:cNvPr>
          <p:cNvCxnSpPr>
            <a:cxnSpLocks/>
            <a:stCxn id="18" idx="3"/>
            <a:endCxn id="24" idx="2"/>
          </p:cNvCxnSpPr>
          <p:nvPr/>
        </p:nvCxnSpPr>
        <p:spPr>
          <a:xfrm>
            <a:off x="10728176" y="4237872"/>
            <a:ext cx="5400600" cy="2921852"/>
          </a:xfrm>
          <a:prstGeom prst="straightConnector1">
            <a:avLst/>
          </a:prstGeom>
          <a:ln w="44450"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Přímá spojnice se šipkou 82">
            <a:extLst>
              <a:ext uri="{FF2B5EF4-FFF2-40B4-BE49-F238E27FC236}">
                <a16:creationId xmlns:a16="http://schemas.microsoft.com/office/drawing/2014/main" id="{F635FC7B-3880-4410-B420-E6047963844B}"/>
              </a:ext>
            </a:extLst>
          </p:cNvPr>
          <p:cNvCxnSpPr>
            <a:cxnSpLocks/>
            <a:stCxn id="18" idx="3"/>
            <a:endCxn id="25" idx="1"/>
          </p:cNvCxnSpPr>
          <p:nvPr/>
        </p:nvCxnSpPr>
        <p:spPr>
          <a:xfrm>
            <a:off x="10728176" y="4237872"/>
            <a:ext cx="5638504" cy="3856676"/>
          </a:xfrm>
          <a:prstGeom prst="straightConnector1">
            <a:avLst/>
          </a:prstGeom>
          <a:ln w="44450"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613C7CAD-8F25-41A4-9B7E-3EC5CAFF217C}"/>
              </a:ext>
            </a:extLst>
          </p:cNvPr>
          <p:cNvCxnSpPr>
            <a:cxnSpLocks/>
            <a:stCxn id="18" idx="3"/>
            <a:endCxn id="23" idx="2"/>
          </p:cNvCxnSpPr>
          <p:nvPr/>
        </p:nvCxnSpPr>
        <p:spPr>
          <a:xfrm>
            <a:off x="10728176" y="4237872"/>
            <a:ext cx="5400600" cy="1372556"/>
          </a:xfrm>
          <a:prstGeom prst="straightConnector1">
            <a:avLst/>
          </a:prstGeom>
          <a:ln w="44450"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Přímá spojnice se šipkou 50">
            <a:extLst>
              <a:ext uri="{FF2B5EF4-FFF2-40B4-BE49-F238E27FC236}">
                <a16:creationId xmlns:a16="http://schemas.microsoft.com/office/drawing/2014/main" id="{A2E932D8-7337-4DBB-B4B7-814320AD7BD0}"/>
              </a:ext>
            </a:extLst>
          </p:cNvPr>
          <p:cNvCxnSpPr>
            <a:cxnSpLocks/>
            <a:stCxn id="18" idx="3"/>
            <a:endCxn id="22" idx="2"/>
          </p:cNvCxnSpPr>
          <p:nvPr/>
        </p:nvCxnSpPr>
        <p:spPr>
          <a:xfrm flipV="1">
            <a:off x="10728176" y="4070542"/>
            <a:ext cx="5400600" cy="167330"/>
          </a:xfrm>
          <a:prstGeom prst="straightConnector1">
            <a:avLst/>
          </a:prstGeom>
          <a:ln w="44450"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itle 5">
            <a:extLst>
              <a:ext uri="{FF2B5EF4-FFF2-40B4-BE49-F238E27FC236}">
                <a16:creationId xmlns:a16="http://schemas.microsoft.com/office/drawing/2014/main" id="{32D403CC-A908-4535-8042-93CB79A0509E}"/>
              </a:ext>
            </a:extLst>
          </p:cNvPr>
          <p:cNvSpPr txBox="1">
            <a:spLocks/>
          </p:cNvSpPr>
          <p:nvPr/>
        </p:nvSpPr>
        <p:spPr>
          <a:xfrm>
            <a:off x="789819" y="736776"/>
            <a:ext cx="13898797" cy="914400"/>
          </a:xfrm>
          <a:prstGeom prst="rect">
            <a:avLst/>
          </a:prstGeom>
        </p:spPr>
        <p:txBody>
          <a:bodyPr anchor="ctr"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ctr"/>
            <a:r>
              <a:rPr lang="cs-CZ" sz="3200" dirty="0"/>
              <a:t>Je nutné mít strategii při tvorbě plánu veřejných zakázek</a:t>
            </a:r>
            <a:endParaRPr lang="cs-CZ" sz="3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43">
            <a:extLst>
              <a:ext uri="{FF2B5EF4-FFF2-40B4-BE49-F238E27FC236}">
                <a16:creationId xmlns:a16="http://schemas.microsoft.com/office/drawing/2014/main" id="{D3EEF653-D085-4F44-A14A-A7F3AD3170C2}"/>
              </a:ext>
            </a:extLst>
          </p:cNvPr>
          <p:cNvSpPr>
            <a:spLocks noChangeAspect="1"/>
          </p:cNvSpPr>
          <p:nvPr/>
        </p:nvSpPr>
        <p:spPr>
          <a:xfrm>
            <a:off x="944722" y="3290689"/>
            <a:ext cx="4814902" cy="1924219"/>
          </a:xfrm>
          <a:prstGeom prst="roundRect">
            <a:avLst>
              <a:gd name="adj" fmla="val 19841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>
                <a:solidFill>
                  <a:schemeClr val="accent1">
                    <a:lumMod val="75000"/>
                  </a:schemeClr>
                </a:solidFill>
              </a:rPr>
              <a:t>Plán veřejných zakázek</a:t>
            </a:r>
            <a:endParaRPr 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246B738E-0406-4DA0-B5FD-786180A77F6D}"/>
              </a:ext>
            </a:extLst>
          </p:cNvPr>
          <p:cNvSpPr/>
          <p:nvPr/>
        </p:nvSpPr>
        <p:spPr>
          <a:xfrm rot="16200000">
            <a:off x="5698393" y="3561743"/>
            <a:ext cx="936104" cy="1352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vál 2">
            <a:extLst>
              <a:ext uri="{FF2B5EF4-FFF2-40B4-BE49-F238E27FC236}">
                <a16:creationId xmlns:a16="http://schemas.microsoft.com/office/drawing/2014/main" id="{A62D6914-2603-4C4D-867C-719528E12F89}"/>
              </a:ext>
            </a:extLst>
          </p:cNvPr>
          <p:cNvSpPr/>
          <p:nvPr/>
        </p:nvSpPr>
        <p:spPr>
          <a:xfrm>
            <a:off x="16128776" y="1954592"/>
            <a:ext cx="1152128" cy="1152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</a:t>
            </a:r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ACF19722-49AA-4FBE-902E-C889C21AB4F6}"/>
              </a:ext>
            </a:extLst>
          </p:cNvPr>
          <p:cNvSpPr/>
          <p:nvPr/>
        </p:nvSpPr>
        <p:spPr>
          <a:xfrm>
            <a:off x="16128776" y="3494478"/>
            <a:ext cx="1152128" cy="1152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B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4BB3E189-B4C1-4D16-970C-03981E8E4618}"/>
              </a:ext>
            </a:extLst>
          </p:cNvPr>
          <p:cNvSpPr/>
          <p:nvPr/>
        </p:nvSpPr>
        <p:spPr>
          <a:xfrm>
            <a:off x="16128776" y="5034364"/>
            <a:ext cx="1152128" cy="1152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831FD247-28CC-498E-A847-642C3796C223}"/>
              </a:ext>
            </a:extLst>
          </p:cNvPr>
          <p:cNvSpPr/>
          <p:nvPr/>
        </p:nvSpPr>
        <p:spPr>
          <a:xfrm>
            <a:off x="16128776" y="6583660"/>
            <a:ext cx="1152128" cy="1152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EA702BFD-224A-4BB0-A316-9B19E92EB737}"/>
              </a:ext>
            </a:extLst>
          </p:cNvPr>
          <p:cNvSpPr/>
          <p:nvPr/>
        </p:nvSpPr>
        <p:spPr>
          <a:xfrm>
            <a:off x="16197955" y="7925823"/>
            <a:ext cx="1152128" cy="1152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E</a:t>
            </a:r>
          </a:p>
        </p:txBody>
      </p:sp>
      <p:sp>
        <p:nvSpPr>
          <p:cNvPr id="8" name="Myšlenková bublina: obláček 7">
            <a:extLst>
              <a:ext uri="{FF2B5EF4-FFF2-40B4-BE49-F238E27FC236}">
                <a16:creationId xmlns:a16="http://schemas.microsoft.com/office/drawing/2014/main" id="{556A6D1F-F3C5-4E40-BB03-968C39F65B02}"/>
              </a:ext>
            </a:extLst>
          </p:cNvPr>
          <p:cNvSpPr/>
          <p:nvPr/>
        </p:nvSpPr>
        <p:spPr>
          <a:xfrm>
            <a:off x="9128378" y="1846745"/>
            <a:ext cx="3199596" cy="187840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Strategie soutěží</a:t>
            </a:r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6C78A952-18E3-4330-A640-1C9C384E5B03}"/>
              </a:ext>
            </a:extLst>
          </p:cNvPr>
          <p:cNvSpPr txBox="1"/>
          <p:nvPr/>
        </p:nvSpPr>
        <p:spPr>
          <a:xfrm>
            <a:off x="800666" y="7402401"/>
            <a:ext cx="120877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 nutné si uvědomit především možnosti zadavatelů!</a:t>
            </a:r>
            <a:endParaRPr lang="cs-CZ" sz="3600" b="1" dirty="0">
              <a:solidFill>
                <a:schemeClr val="accent2"/>
              </a:solidFill>
            </a:endParaRP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EE929FFA-71A5-4381-9162-299B2AAEF602}"/>
              </a:ext>
            </a:extLst>
          </p:cNvPr>
          <p:cNvSpPr txBox="1"/>
          <p:nvPr/>
        </p:nvSpPr>
        <p:spPr>
          <a:xfrm>
            <a:off x="800666" y="8302045"/>
            <a:ext cx="9144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Např. FNOL v posledních dvou letech vypisuje ročně </a:t>
            </a:r>
          </a:p>
          <a:p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cca 600 veřejných zakázek v OŘ</a:t>
            </a:r>
          </a:p>
          <a:p>
            <a:r>
              <a:rPr lang="cs-CZ" sz="2800" dirty="0">
                <a:solidFill>
                  <a:prstClr val="black"/>
                </a:solidFill>
              </a:rPr>
              <a:t>250 – 300 VZMR v otevřeném systému dle metodiky MMR</a:t>
            </a:r>
            <a:endParaRPr lang="cs-CZ" dirty="0"/>
          </a:p>
        </p:txBody>
      </p:sp>
      <p:grpSp>
        <p:nvGrpSpPr>
          <p:cNvPr id="21" name="Skupina 30">
            <a:extLst>
              <a:ext uri="{FF2B5EF4-FFF2-40B4-BE49-F238E27FC236}">
                <a16:creationId xmlns:a16="http://schemas.microsoft.com/office/drawing/2014/main" id="{77821762-D915-4EF2-A012-EEF951C2FAE6}"/>
              </a:ext>
            </a:extLst>
          </p:cNvPr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26" name="Obdélník 25">
              <a:extLst>
                <a:ext uri="{FF2B5EF4-FFF2-40B4-BE49-F238E27FC236}">
                  <a16:creationId xmlns:a16="http://schemas.microsoft.com/office/drawing/2014/main" id="{C58DE335-121B-4C4C-B76D-FA33FF092AE5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7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AB095F5C-084E-4843-B909-DCEE00CA96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D1B2B042-68F3-49C6-9507-0951AB608090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9" name="Přímá spojnice 28">
              <a:extLst>
                <a:ext uri="{FF2B5EF4-FFF2-40B4-BE49-F238E27FC236}">
                  <a16:creationId xmlns:a16="http://schemas.microsoft.com/office/drawing/2014/main" id="{8D26C295-F2B8-4616-A6DA-D57374746DD9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6EB8E3D9-32F2-4A68-9AE7-B50CE6CEAEC5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0728176" y="4237872"/>
            <a:ext cx="4320480" cy="4552772"/>
          </a:xfrm>
          <a:prstGeom prst="straightConnector1">
            <a:avLst/>
          </a:prstGeom>
          <a:ln w="44450">
            <a:tailEnd type="arrow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Ovál 30">
            <a:extLst>
              <a:ext uri="{FF2B5EF4-FFF2-40B4-BE49-F238E27FC236}">
                <a16:creationId xmlns:a16="http://schemas.microsoft.com/office/drawing/2014/main" id="{0F37B652-D053-45D3-A4E2-F22CB22EE0EF}"/>
              </a:ext>
            </a:extLst>
          </p:cNvPr>
          <p:cNvSpPr/>
          <p:nvPr/>
        </p:nvSpPr>
        <p:spPr>
          <a:xfrm>
            <a:off x="14972535" y="8453976"/>
            <a:ext cx="1152128" cy="115212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94748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Zástupný symbol pro obrázek 30" descr="paragraf-2.jpg">
            <a:extLst>
              <a:ext uri="{FF2B5EF4-FFF2-40B4-BE49-F238E27FC236}">
                <a16:creationId xmlns:a16="http://schemas.microsoft.com/office/drawing/2014/main" id="{092A8A1B-A3FC-49FC-BAFB-8EFB823124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9792" r="19792"/>
          <a:stretch>
            <a:fillRect/>
          </a:stretch>
        </p:blipFill>
        <p:spPr>
          <a:xfrm>
            <a:off x="12072938" y="0"/>
            <a:ext cx="6215062" cy="9703921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4C67C64F-A1E6-4122-8B97-56C7ABD05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754063"/>
            <a:ext cx="10533856" cy="8421881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+mn-lt"/>
              </a:rPr>
              <a:t>„ Není pravdou, že soutěžený produkt v jehož zadávací dokumentaci chybí hodnotící kritéria mimo cenu (soutěžen 100% na pořizovací cenu) není ekonomický výhodnější</a:t>
            </a:r>
            <a:br>
              <a:rPr lang="cs-CZ" sz="4800" dirty="0">
                <a:latin typeface="+mn-lt"/>
              </a:rPr>
            </a:br>
            <a:r>
              <a:rPr lang="cs-CZ" sz="4800" dirty="0">
                <a:latin typeface="+mn-lt"/>
              </a:rPr>
              <a:t>ALE</a:t>
            </a:r>
            <a:br>
              <a:rPr lang="cs-CZ" sz="4800" dirty="0">
                <a:latin typeface="+mn-lt"/>
              </a:rPr>
            </a:br>
            <a:r>
              <a:rPr lang="cs-CZ" sz="4800" dirty="0">
                <a:latin typeface="+mn-lt"/>
              </a:rPr>
              <a:t>taky není pravdou, že pokud budeme soutěžit vše jen jediným kritériem – cena pořízení, dosáhneme nejvýhodnější ekonomické nabídky“.</a:t>
            </a:r>
            <a:endParaRPr lang="en-US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0080380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150480" cy="914400"/>
          </a:xfrm>
        </p:spPr>
        <p:txBody>
          <a:bodyPr>
            <a:normAutofit/>
          </a:bodyPr>
          <a:lstStyle/>
          <a:p>
            <a:r>
              <a:rPr lang="cs-CZ" dirty="0"/>
              <a:t>NA CO SI DÁT POZOR?</a:t>
            </a:r>
            <a:endParaRPr lang="en-US" dirty="0"/>
          </a:p>
        </p:txBody>
      </p:sp>
      <p:grpSp>
        <p:nvGrpSpPr>
          <p:cNvPr id="12" name="Group 1"/>
          <p:cNvGrpSpPr/>
          <p:nvPr/>
        </p:nvGrpSpPr>
        <p:grpSpPr>
          <a:xfrm>
            <a:off x="1428696" y="2857484"/>
            <a:ext cx="4320520" cy="825578"/>
            <a:chOff x="1005929" y="4131383"/>
            <a:chExt cx="7178041" cy="1371600"/>
          </a:xfrm>
        </p:grpSpPr>
        <p:grpSp>
          <p:nvGrpSpPr>
            <p:cNvPr id="13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15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16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14" name="TextBox 14"/>
            <p:cNvSpPr txBox="1">
              <a:spLocks/>
            </p:cNvSpPr>
            <p:nvPr/>
          </p:nvSpPr>
          <p:spPr>
            <a:xfrm>
              <a:off x="2148930" y="4131383"/>
              <a:ext cx="6035040" cy="137160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pPr lvl="0">
                <a:lnSpc>
                  <a:spcPct val="110000"/>
                </a:lnSpc>
                <a:spcBef>
                  <a:spcPts val="1500"/>
                </a:spcBef>
              </a:pPr>
              <a:r>
                <a:rPr lang="cs-CZ" sz="2400" dirty="0"/>
                <a:t>Zkrácení doby výkonu</a:t>
              </a:r>
            </a:p>
          </p:txBody>
        </p:sp>
      </p:grpSp>
      <p:grpSp>
        <p:nvGrpSpPr>
          <p:cNvPr id="17" name="Group 1"/>
          <p:cNvGrpSpPr/>
          <p:nvPr/>
        </p:nvGrpSpPr>
        <p:grpSpPr>
          <a:xfrm>
            <a:off x="1428696" y="3968742"/>
            <a:ext cx="4474944" cy="825578"/>
            <a:chOff x="1005929" y="4131383"/>
            <a:chExt cx="7434598" cy="1371600"/>
          </a:xfrm>
        </p:grpSpPr>
        <p:grpSp>
          <p:nvGrpSpPr>
            <p:cNvPr id="18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20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21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19" name="TextBox 14"/>
            <p:cNvSpPr txBox="1">
              <a:spLocks/>
            </p:cNvSpPr>
            <p:nvPr/>
          </p:nvSpPr>
          <p:spPr>
            <a:xfrm>
              <a:off x="2148929" y="4131383"/>
              <a:ext cx="6291598" cy="137160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pPr lvl="0">
                <a:lnSpc>
                  <a:spcPct val="110000"/>
                </a:lnSpc>
                <a:spcBef>
                  <a:spcPts val="1500"/>
                </a:spcBef>
              </a:pPr>
              <a:r>
                <a:rPr lang="cs-CZ" sz="2400" dirty="0"/>
                <a:t>Zkrácení pobytu v nemocnici</a:t>
              </a:r>
            </a:p>
          </p:txBody>
        </p:sp>
      </p:grpSp>
      <p:grpSp>
        <p:nvGrpSpPr>
          <p:cNvPr id="22" name="Group 1"/>
          <p:cNvGrpSpPr/>
          <p:nvPr/>
        </p:nvGrpSpPr>
        <p:grpSpPr>
          <a:xfrm>
            <a:off x="1428696" y="5080000"/>
            <a:ext cx="4320520" cy="825578"/>
            <a:chOff x="1005929" y="4131383"/>
            <a:chExt cx="7178041" cy="1371600"/>
          </a:xfrm>
        </p:grpSpPr>
        <p:grpSp>
          <p:nvGrpSpPr>
            <p:cNvPr id="23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25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26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24" name="TextBox 14"/>
            <p:cNvSpPr txBox="1">
              <a:spLocks/>
            </p:cNvSpPr>
            <p:nvPr/>
          </p:nvSpPr>
          <p:spPr>
            <a:xfrm>
              <a:off x="2148930" y="4131383"/>
              <a:ext cx="6035040" cy="137160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pPr lvl="0">
                <a:lnSpc>
                  <a:spcPct val="110000"/>
                </a:lnSpc>
                <a:spcBef>
                  <a:spcPts val="1500"/>
                </a:spcBef>
              </a:pPr>
              <a:r>
                <a:rPr lang="cs-CZ" sz="2400" dirty="0"/>
                <a:t>Rychlejší rekonvalescence</a:t>
              </a:r>
            </a:p>
          </p:txBody>
        </p:sp>
      </p:grpSp>
      <p:grpSp>
        <p:nvGrpSpPr>
          <p:cNvPr id="27" name="Group 1"/>
          <p:cNvGrpSpPr/>
          <p:nvPr/>
        </p:nvGrpSpPr>
        <p:grpSpPr>
          <a:xfrm>
            <a:off x="1428696" y="6191258"/>
            <a:ext cx="4320520" cy="825578"/>
            <a:chOff x="1005929" y="4131383"/>
            <a:chExt cx="7178041" cy="1371600"/>
          </a:xfrm>
        </p:grpSpPr>
        <p:grpSp>
          <p:nvGrpSpPr>
            <p:cNvPr id="28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30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31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29" name="TextBox 14"/>
            <p:cNvSpPr txBox="1">
              <a:spLocks/>
            </p:cNvSpPr>
            <p:nvPr/>
          </p:nvSpPr>
          <p:spPr>
            <a:xfrm>
              <a:off x="2148930" y="4131383"/>
              <a:ext cx="6035040" cy="137160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pPr lvl="0">
                <a:lnSpc>
                  <a:spcPct val="110000"/>
                </a:lnSpc>
                <a:spcBef>
                  <a:spcPts val="1500"/>
                </a:spcBef>
              </a:pPr>
              <a:r>
                <a:rPr lang="cs-CZ" sz="2400" dirty="0"/>
                <a:t>Snížení komplikací</a:t>
              </a:r>
            </a:p>
          </p:txBody>
        </p:sp>
      </p:grpSp>
      <p:grpSp>
        <p:nvGrpSpPr>
          <p:cNvPr id="36" name="Group 1"/>
          <p:cNvGrpSpPr/>
          <p:nvPr/>
        </p:nvGrpSpPr>
        <p:grpSpPr>
          <a:xfrm>
            <a:off x="10358446" y="2857484"/>
            <a:ext cx="4320520" cy="825578"/>
            <a:chOff x="1005929" y="4131383"/>
            <a:chExt cx="7178041" cy="1371600"/>
          </a:xfrm>
        </p:grpSpPr>
        <p:grpSp>
          <p:nvGrpSpPr>
            <p:cNvPr id="37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39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40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38" name="TextBox 14"/>
            <p:cNvSpPr txBox="1">
              <a:spLocks/>
            </p:cNvSpPr>
            <p:nvPr/>
          </p:nvSpPr>
          <p:spPr>
            <a:xfrm>
              <a:off x="2148930" y="4131383"/>
              <a:ext cx="6035040" cy="137160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pPr lvl="0">
                <a:lnSpc>
                  <a:spcPct val="110000"/>
                </a:lnSpc>
                <a:spcBef>
                  <a:spcPts val="1500"/>
                </a:spcBef>
              </a:pPr>
              <a:r>
                <a:rPr lang="cs-CZ" sz="2400" dirty="0"/>
                <a:t>Zvýšení bezpečnosti výkonů</a:t>
              </a:r>
            </a:p>
          </p:txBody>
        </p:sp>
      </p:grpSp>
      <p:grpSp>
        <p:nvGrpSpPr>
          <p:cNvPr id="41" name="Group 1"/>
          <p:cNvGrpSpPr/>
          <p:nvPr/>
        </p:nvGrpSpPr>
        <p:grpSpPr>
          <a:xfrm>
            <a:off x="10358446" y="5080000"/>
            <a:ext cx="6929486" cy="825578"/>
            <a:chOff x="1005929" y="4131383"/>
            <a:chExt cx="11512534" cy="1371600"/>
          </a:xfrm>
        </p:grpSpPr>
        <p:grpSp>
          <p:nvGrpSpPr>
            <p:cNvPr id="42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44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45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43" name="TextBox 14"/>
            <p:cNvSpPr txBox="1">
              <a:spLocks/>
            </p:cNvSpPr>
            <p:nvPr/>
          </p:nvSpPr>
          <p:spPr>
            <a:xfrm>
              <a:off x="2148929" y="4131383"/>
              <a:ext cx="10369534" cy="137160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pPr lvl="0">
                <a:lnSpc>
                  <a:spcPct val="110000"/>
                </a:lnSpc>
                <a:spcBef>
                  <a:spcPts val="1500"/>
                </a:spcBef>
              </a:pPr>
              <a:r>
                <a:rPr lang="cs-CZ" sz="2400" dirty="0"/>
                <a:t>Zvýšení efektivnosti zdravotnického zařízení</a:t>
              </a:r>
            </a:p>
          </p:txBody>
        </p:sp>
      </p:grpSp>
      <p:grpSp>
        <p:nvGrpSpPr>
          <p:cNvPr id="56" name="Group 1"/>
          <p:cNvGrpSpPr/>
          <p:nvPr/>
        </p:nvGrpSpPr>
        <p:grpSpPr>
          <a:xfrm>
            <a:off x="10394704" y="6179844"/>
            <a:ext cx="6562418" cy="825578"/>
            <a:chOff x="1005929" y="4131383"/>
            <a:chExt cx="10902693" cy="1371600"/>
          </a:xfrm>
        </p:grpSpPr>
        <p:grpSp>
          <p:nvGrpSpPr>
            <p:cNvPr id="57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59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60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58" name="TextBox 14"/>
            <p:cNvSpPr txBox="1">
              <a:spLocks/>
            </p:cNvSpPr>
            <p:nvPr/>
          </p:nvSpPr>
          <p:spPr>
            <a:xfrm>
              <a:off x="2148929" y="4131383"/>
              <a:ext cx="9759693" cy="137160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pPr lvl="0">
                <a:lnSpc>
                  <a:spcPct val="110000"/>
                </a:lnSpc>
                <a:spcBef>
                  <a:spcPts val="1500"/>
                </a:spcBef>
              </a:pPr>
              <a:r>
                <a:rPr lang="cs-CZ" sz="2400" dirty="0"/>
                <a:t>Snížení infekcí u konkrétní skupiny pacientů..</a:t>
              </a:r>
              <a:r>
                <a:rPr lang="cs-CZ" sz="2400" dirty="0" err="1"/>
                <a:t>atd</a:t>
              </a:r>
              <a:r>
                <a:rPr lang="cs-CZ" sz="2400" dirty="0"/>
                <a:t>.</a:t>
              </a:r>
            </a:p>
          </p:txBody>
        </p:sp>
      </p:grpSp>
      <p:grpSp>
        <p:nvGrpSpPr>
          <p:cNvPr id="61" name="Group 1"/>
          <p:cNvGrpSpPr/>
          <p:nvPr/>
        </p:nvGrpSpPr>
        <p:grpSpPr>
          <a:xfrm>
            <a:off x="10358446" y="3968742"/>
            <a:ext cx="5698322" cy="825578"/>
            <a:chOff x="1005929" y="4131383"/>
            <a:chExt cx="9467098" cy="1371600"/>
          </a:xfrm>
        </p:grpSpPr>
        <p:grpSp>
          <p:nvGrpSpPr>
            <p:cNvPr id="62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64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65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63" name="TextBox 14"/>
            <p:cNvSpPr txBox="1">
              <a:spLocks/>
            </p:cNvSpPr>
            <p:nvPr/>
          </p:nvSpPr>
          <p:spPr>
            <a:xfrm>
              <a:off x="2148929" y="4131383"/>
              <a:ext cx="8324098" cy="137160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pPr lvl="0">
                <a:lnSpc>
                  <a:spcPct val="110000"/>
                </a:lnSpc>
                <a:spcBef>
                  <a:spcPts val="1500"/>
                </a:spcBef>
              </a:pPr>
              <a:r>
                <a:rPr lang="cs-CZ" sz="2400" dirty="0"/>
                <a:t>Zvýšení bezpečí pacienta při výkonech</a:t>
              </a:r>
            </a:p>
          </p:txBody>
        </p:sp>
      </p:grpSp>
      <p:grpSp>
        <p:nvGrpSpPr>
          <p:cNvPr id="66" name="Group 1"/>
          <p:cNvGrpSpPr/>
          <p:nvPr/>
        </p:nvGrpSpPr>
        <p:grpSpPr>
          <a:xfrm>
            <a:off x="1428696" y="7302516"/>
            <a:ext cx="4402936" cy="825578"/>
            <a:chOff x="1005929" y="4131383"/>
            <a:chExt cx="7314966" cy="1371600"/>
          </a:xfrm>
        </p:grpSpPr>
        <p:grpSp>
          <p:nvGrpSpPr>
            <p:cNvPr id="67" name="Group 11"/>
            <p:cNvGrpSpPr>
              <a:grpSpLocks noChangeAspect="1"/>
            </p:cNvGrpSpPr>
            <p:nvPr/>
          </p:nvGrpSpPr>
          <p:grpSpPr>
            <a:xfrm>
              <a:off x="1005929" y="4229110"/>
              <a:ext cx="914400" cy="914400"/>
              <a:chOff x="2197100" y="34925"/>
              <a:chExt cx="654050" cy="654050"/>
            </a:xfrm>
          </p:grpSpPr>
          <p:sp>
            <p:nvSpPr>
              <p:cNvPr id="69" name="Oval 524"/>
              <p:cNvSpPr>
                <a:spLocks noChangeArrowheads="1"/>
              </p:cNvSpPr>
              <p:nvPr/>
            </p:nvSpPr>
            <p:spPr bwMode="auto">
              <a:xfrm>
                <a:off x="2197100" y="34925"/>
                <a:ext cx="654050" cy="6540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70" name="Freeform 739"/>
              <p:cNvSpPr>
                <a:spLocks/>
              </p:cNvSpPr>
              <p:nvPr/>
            </p:nvSpPr>
            <p:spPr bwMode="auto">
              <a:xfrm>
                <a:off x="2360613" y="234950"/>
                <a:ext cx="327025" cy="255588"/>
              </a:xfrm>
              <a:custGeom>
                <a:avLst/>
                <a:gdLst>
                  <a:gd name="T0" fmla="*/ 172 w 206"/>
                  <a:gd name="T1" fmla="*/ 0 h 161"/>
                  <a:gd name="T2" fmla="*/ 79 w 206"/>
                  <a:gd name="T3" fmla="*/ 93 h 161"/>
                  <a:gd name="T4" fmla="*/ 34 w 206"/>
                  <a:gd name="T5" fmla="*/ 48 h 161"/>
                  <a:gd name="T6" fmla="*/ 0 w 206"/>
                  <a:gd name="T7" fmla="*/ 82 h 161"/>
                  <a:gd name="T8" fmla="*/ 79 w 206"/>
                  <a:gd name="T9" fmla="*/ 161 h 161"/>
                  <a:gd name="T10" fmla="*/ 206 w 206"/>
                  <a:gd name="T11" fmla="*/ 34 h 161"/>
                  <a:gd name="T12" fmla="*/ 172 w 206"/>
                  <a:gd name="T1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6" h="161">
                    <a:moveTo>
                      <a:pt x="172" y="0"/>
                    </a:moveTo>
                    <a:lnTo>
                      <a:pt x="79" y="93"/>
                    </a:lnTo>
                    <a:lnTo>
                      <a:pt x="34" y="48"/>
                    </a:lnTo>
                    <a:lnTo>
                      <a:pt x="0" y="82"/>
                    </a:lnTo>
                    <a:lnTo>
                      <a:pt x="79" y="161"/>
                    </a:lnTo>
                    <a:lnTo>
                      <a:pt x="206" y="34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</p:grpSp>
        <p:sp>
          <p:nvSpPr>
            <p:cNvPr id="68" name="TextBox 14"/>
            <p:cNvSpPr txBox="1">
              <a:spLocks/>
            </p:cNvSpPr>
            <p:nvPr/>
          </p:nvSpPr>
          <p:spPr>
            <a:xfrm>
              <a:off x="2285854" y="4131383"/>
              <a:ext cx="6035041" cy="1371600"/>
            </a:xfrm>
            <a:prstGeom prst="rect">
              <a:avLst/>
            </a:prstGeom>
            <a:noFill/>
          </p:spPr>
          <p:txBody>
            <a:bodyPr wrap="square" tIns="45720" rtlCol="0" anchor="t" anchorCtr="0">
              <a:noAutofit/>
            </a:bodyPr>
            <a:lstStyle/>
            <a:p>
              <a:pPr lvl="0">
                <a:lnSpc>
                  <a:spcPct val="110000"/>
                </a:lnSpc>
                <a:spcBef>
                  <a:spcPts val="1500"/>
                </a:spcBef>
              </a:pPr>
              <a:r>
                <a:rPr lang="cs-CZ" sz="2400" dirty="0"/>
                <a:t>„Životnost“ implantátů</a:t>
              </a:r>
            </a:p>
          </p:txBody>
        </p:sp>
      </p:grpSp>
      <p:grpSp>
        <p:nvGrpSpPr>
          <p:cNvPr id="49" name="Skupina 30">
            <a:extLst>
              <a:ext uri="{FF2B5EF4-FFF2-40B4-BE49-F238E27FC236}">
                <a16:creationId xmlns:a16="http://schemas.microsoft.com/office/drawing/2014/main" id="{DBFB104A-7101-4034-8CAB-325A8F2A3483}"/>
              </a:ext>
            </a:extLst>
          </p:cNvPr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50" name="Obdélník 49">
              <a:extLst>
                <a:ext uri="{FF2B5EF4-FFF2-40B4-BE49-F238E27FC236}">
                  <a16:creationId xmlns:a16="http://schemas.microsoft.com/office/drawing/2014/main" id="{909EEDC7-8E1B-4D75-84CF-86AB8A6A6189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51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D72B2E93-34DD-4A3C-9CD9-1FF50E1A8A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ovéPole 51">
              <a:extLst>
                <a:ext uri="{FF2B5EF4-FFF2-40B4-BE49-F238E27FC236}">
                  <a16:creationId xmlns:a16="http://schemas.microsoft.com/office/drawing/2014/main" id="{5974D164-A03D-4E7D-9FA3-A06899F1C3EB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53" name="Přímá spojnice 52">
              <a:extLst>
                <a:ext uri="{FF2B5EF4-FFF2-40B4-BE49-F238E27FC236}">
                  <a16:creationId xmlns:a16="http://schemas.microsoft.com/office/drawing/2014/main" id="{9BC8EE39-7BB5-480B-941D-4BA72C71D62E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itle 2">
            <a:extLst>
              <a:ext uri="{FF2B5EF4-FFF2-40B4-BE49-F238E27FC236}">
                <a16:creationId xmlns:a16="http://schemas.microsoft.com/office/drawing/2014/main" id="{577C3823-5A6D-4BB1-9094-EDBE5D405199}"/>
              </a:ext>
            </a:extLst>
          </p:cNvPr>
          <p:cNvSpPr txBox="1">
            <a:spLocks/>
          </p:cNvSpPr>
          <p:nvPr/>
        </p:nvSpPr>
        <p:spPr>
          <a:xfrm>
            <a:off x="914400" y="1668818"/>
            <a:ext cx="1615048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200" dirty="0">
                <a:latin typeface="+mn-lt"/>
              </a:rPr>
              <a:t>Pokud zvolíte jakoukoli možnost pro kritéria uvedená v zadávací dokumentaci, která mají přinést vyšší přidanou hodnotu, tento výsledek musíte umět změřit, aby byl reálný nejen pro Vás, ale musí to umět pochopit i kterýkoliv kontrolní orgán. Příklady:</a:t>
            </a:r>
            <a:endParaRPr lang="en-US" sz="2200" dirty="0">
              <a:latin typeface="+mn-lt"/>
            </a:endParaRPr>
          </a:p>
        </p:txBody>
      </p:sp>
      <p:sp>
        <p:nvSpPr>
          <p:cNvPr id="55" name="Freeform 739">
            <a:extLst>
              <a:ext uri="{FF2B5EF4-FFF2-40B4-BE49-F238E27FC236}">
                <a16:creationId xmlns:a16="http://schemas.microsoft.com/office/drawing/2014/main" id="{2BD04B0E-CD19-4C67-8FFE-BBEE3189BB21}"/>
              </a:ext>
            </a:extLst>
          </p:cNvPr>
          <p:cNvSpPr>
            <a:spLocks/>
          </p:cNvSpPr>
          <p:nvPr/>
        </p:nvSpPr>
        <p:spPr bwMode="auto">
          <a:xfrm>
            <a:off x="10601256" y="7637862"/>
            <a:ext cx="275193" cy="215078"/>
          </a:xfrm>
          <a:custGeom>
            <a:avLst/>
            <a:gdLst>
              <a:gd name="T0" fmla="*/ 172 w 206"/>
              <a:gd name="T1" fmla="*/ 0 h 161"/>
              <a:gd name="T2" fmla="*/ 79 w 206"/>
              <a:gd name="T3" fmla="*/ 93 h 161"/>
              <a:gd name="T4" fmla="*/ 34 w 206"/>
              <a:gd name="T5" fmla="*/ 48 h 161"/>
              <a:gd name="T6" fmla="*/ 0 w 206"/>
              <a:gd name="T7" fmla="*/ 82 h 161"/>
              <a:gd name="T8" fmla="*/ 79 w 206"/>
              <a:gd name="T9" fmla="*/ 161 h 161"/>
              <a:gd name="T10" fmla="*/ 206 w 206"/>
              <a:gd name="T11" fmla="*/ 34 h 161"/>
              <a:gd name="T12" fmla="*/ 172 w 206"/>
              <a:gd name="T1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161">
                <a:moveTo>
                  <a:pt x="172" y="0"/>
                </a:moveTo>
                <a:lnTo>
                  <a:pt x="79" y="93"/>
                </a:lnTo>
                <a:lnTo>
                  <a:pt x="34" y="48"/>
                </a:lnTo>
                <a:lnTo>
                  <a:pt x="0" y="82"/>
                </a:lnTo>
                <a:lnTo>
                  <a:pt x="79" y="161"/>
                </a:lnTo>
                <a:lnTo>
                  <a:pt x="206" y="34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  <p:sp>
        <p:nvSpPr>
          <p:cNvPr id="71" name="Freeform 739">
            <a:extLst>
              <a:ext uri="{FF2B5EF4-FFF2-40B4-BE49-F238E27FC236}">
                <a16:creationId xmlns:a16="http://schemas.microsoft.com/office/drawing/2014/main" id="{6610B847-00D6-48F2-BC70-3574E7E801C5}"/>
              </a:ext>
            </a:extLst>
          </p:cNvPr>
          <p:cNvSpPr>
            <a:spLocks/>
          </p:cNvSpPr>
          <p:nvPr/>
        </p:nvSpPr>
        <p:spPr bwMode="auto">
          <a:xfrm>
            <a:off x="10542037" y="7329059"/>
            <a:ext cx="275193" cy="215078"/>
          </a:xfrm>
          <a:custGeom>
            <a:avLst/>
            <a:gdLst>
              <a:gd name="T0" fmla="*/ 172 w 206"/>
              <a:gd name="T1" fmla="*/ 0 h 161"/>
              <a:gd name="T2" fmla="*/ 79 w 206"/>
              <a:gd name="T3" fmla="*/ 93 h 161"/>
              <a:gd name="T4" fmla="*/ 34 w 206"/>
              <a:gd name="T5" fmla="*/ 48 h 161"/>
              <a:gd name="T6" fmla="*/ 0 w 206"/>
              <a:gd name="T7" fmla="*/ 82 h 161"/>
              <a:gd name="T8" fmla="*/ 79 w 206"/>
              <a:gd name="T9" fmla="*/ 161 h 161"/>
              <a:gd name="T10" fmla="*/ 206 w 206"/>
              <a:gd name="T11" fmla="*/ 34 h 161"/>
              <a:gd name="T12" fmla="*/ 172 w 206"/>
              <a:gd name="T13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6" h="161">
                <a:moveTo>
                  <a:pt x="172" y="0"/>
                </a:moveTo>
                <a:lnTo>
                  <a:pt x="79" y="93"/>
                </a:lnTo>
                <a:lnTo>
                  <a:pt x="34" y="48"/>
                </a:lnTo>
                <a:lnTo>
                  <a:pt x="0" y="82"/>
                </a:lnTo>
                <a:lnTo>
                  <a:pt x="79" y="161"/>
                </a:lnTo>
                <a:lnTo>
                  <a:pt x="206" y="34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5725595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0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794619" y="3487316"/>
            <a:ext cx="16150480" cy="914400"/>
          </a:xfrm>
        </p:spPr>
        <p:txBody>
          <a:bodyPr>
            <a:noAutofit/>
          </a:bodyPr>
          <a:lstStyle/>
          <a:p>
            <a:pPr algn="ctr"/>
            <a:r>
              <a:rPr lang="cs-CZ" sz="9600" dirty="0"/>
              <a:t>PŘÍKLADY Z PRAXE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27564442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0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150480" cy="914400"/>
          </a:xfrm>
        </p:spPr>
        <p:txBody>
          <a:bodyPr>
            <a:normAutofit/>
          </a:bodyPr>
          <a:lstStyle/>
          <a:p>
            <a:r>
              <a:rPr lang="cs-CZ" dirty="0"/>
              <a:t>LINEÁRNÍ URYCHLOVAČE ÚOHS-R0210/2020/VZ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14400" y="1831132"/>
            <a:ext cx="16459110" cy="76328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just"/>
            <a:r>
              <a:rPr lang="cs-CZ" dirty="0"/>
              <a:t>- 	</a:t>
            </a:r>
            <a:r>
              <a:rPr lang="cs-CZ" sz="2600" dirty="0"/>
              <a:t>Hodnocení ekonomické výhodnosti nabídky u veřejné zakázky na LU - hodnocení poměru nejvýhodnější         	nabídkové ceny a kvality, tj. celková nabídková cena s váhou 70 % a technické parametry s váhou 30 %. </a:t>
            </a:r>
          </a:p>
          <a:p>
            <a:pPr lvl="0" algn="just"/>
            <a:r>
              <a:rPr lang="cs-CZ" sz="2600" dirty="0"/>
              <a:t>- 	Zadavatel vymezil 15 technických parametrů lineárních urychlovačů, které bude v rámci kvalitativního 	kritéria 	hodnotit, včetně počtu přidělovaných bodů. </a:t>
            </a:r>
          </a:p>
          <a:p>
            <a:pPr lvl="0" algn="just"/>
            <a:r>
              <a:rPr lang="cs-CZ" sz="2600" dirty="0"/>
              <a:t>- 	Zadavatel je povinen při stanovení způsobu hodnocení postupovat v souladu s pravidly pro hodnocení 	nabídek 	dle ustanovení § 114 až § 118 ZZVZ a konkrétní řešení volit v souladu se zásadami dle § 6 zákona.</a:t>
            </a:r>
          </a:p>
          <a:p>
            <a:pPr lvl="0" algn="just"/>
            <a:r>
              <a:rPr lang="cs-CZ" sz="2600" dirty="0"/>
              <a:t>- 	Smysl hodnocení ekonomické výhodnosti nabídek dle kritérií kvality spočívá ve zvýhodnění kvalitnějšího 	plnění i za případně vyšší nabídkovou cenu, tedy v získání plnění v optimálním poměru ceny a kvality.</a:t>
            </a:r>
          </a:p>
          <a:p>
            <a:pPr lvl="0" algn="just"/>
            <a:r>
              <a:rPr lang="cs-CZ" sz="2600" dirty="0"/>
              <a:t>- 	Pokud by zadavatel stanovil na základě předběžných tržních konzultací kvalitativní kritérium tak, aby 	relevantní dodavatelé získali stejný či srovnatelný počet bodů, ztratilo by toto kritérium zcela svůj smysl.</a:t>
            </a:r>
          </a:p>
          <a:p>
            <a:pPr lvl="0" algn="just"/>
            <a:r>
              <a:rPr lang="cs-CZ" sz="2600" dirty="0"/>
              <a:t>- 	Sama skutečnost, že navrhovatel nemůže s ohledem na specifické vlastnosti jím dodávaného plnění získat v 	kvalitativním kritériu více bodů než vybraný dodavatel, pro nezákonnost způsobu hodnocení	nesvědčí.</a:t>
            </a:r>
          </a:p>
          <a:p>
            <a:pPr lvl="0" algn="just"/>
            <a:r>
              <a:rPr lang="cs-CZ" sz="2600" dirty="0"/>
              <a:t>- 	Konkrétní způsob hodnocení spočívá do značné míry na úvaze zadavatele a Úřad je oprávněn zasáhnout 	toliko v případě rozporu postupu zadavatele s výslovným ustanovením zákona či porušení zásad dle § 6 	zákona.</a:t>
            </a:r>
          </a:p>
          <a:p>
            <a:pPr lvl="0" algn="just"/>
            <a:r>
              <a:rPr lang="cs-CZ" sz="2600" dirty="0"/>
              <a:t>- 	Úřad konstatoval, že zadavatel v rámci kvalitativního kritéria jednoznačně a srozumitelně vymezil, jakým 	způsobem budou technické parametry poptávaných lineárních urychlovačů hodnoceny, aby byly nabídky 	porovnatelné a výsledné hodnocení ověřitelné.</a:t>
            </a:r>
          </a:p>
        </p:txBody>
      </p:sp>
    </p:spTree>
    <p:extLst>
      <p:ext uri="{BB962C8B-B14F-4D97-AF65-F5344CB8AC3E}">
        <p14:creationId xmlns:p14="http://schemas.microsoft.com/office/powerpoint/2010/main" val="13358477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0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150480" cy="914400"/>
          </a:xfrm>
        </p:spPr>
        <p:txBody>
          <a:bodyPr>
            <a:normAutofit fontScale="90000"/>
          </a:bodyPr>
          <a:lstStyle/>
          <a:p>
            <a:r>
              <a:rPr lang="cs-CZ" dirty="0"/>
              <a:t>REAGENCIE A VÝPŮJČKA ANALYTICKÉHO SYSTÉMU </a:t>
            </a:r>
            <a:br>
              <a:rPr lang="cs-CZ" dirty="0"/>
            </a:br>
            <a:r>
              <a:rPr lang="cs-CZ" dirty="0"/>
              <a:t>ÚOHS –S0176/2020/VZ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914400" y="1831132"/>
            <a:ext cx="16459110" cy="76328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just"/>
            <a:r>
              <a:rPr lang="cs-CZ" dirty="0"/>
              <a:t>-	Hodnocení ekonomické výhodnosti nabídky u veřejné zakázky - hodnocení poměru nejvýhodnější 	nabídkové ceny a kvality, tj. celková nabídková cena s váhou 75 % a technické parametry s váhou 25 %.</a:t>
            </a:r>
          </a:p>
          <a:p>
            <a:pPr lvl="0" algn="just"/>
            <a:r>
              <a:rPr lang="cs-CZ" dirty="0"/>
              <a:t>-	Zadavatel vymezil 10 technických parametrů, které bude v rámci kvalitativního kritéria hodnotit, včetně 	počtu přidělovaných bodů. </a:t>
            </a:r>
          </a:p>
          <a:p>
            <a:pPr lvl="0" algn="just"/>
            <a:r>
              <a:rPr lang="cs-CZ" dirty="0"/>
              <a:t>- 	Úřad uvádí, že veškeré požadavky na předmět plnění zadavatel stanoví na základě svých potřeb s ohledem 	na poptávané plnění. Všechny požadavky (i technická specifikace) musí vycházet z objektivně 	zdůvodnitelných potřeb zadavatele.</a:t>
            </a:r>
          </a:p>
          <a:p>
            <a:pPr lvl="0" algn="just"/>
            <a:r>
              <a:rPr lang="cs-CZ" dirty="0"/>
              <a:t>- 	Úřad upozorňuje, že zásadu zákazu diskriminace nelze zaměňovat s prostou neschopností konkrétního 	dodavatele splnit zadávací podmínky.</a:t>
            </a:r>
          </a:p>
          <a:p>
            <a:pPr lvl="0" algn="just"/>
            <a:r>
              <a:rPr lang="cs-CZ" dirty="0"/>
              <a:t>-	Zadávací podmínky mohou pro určité dodavatele skýtat výhodu, avšak nesmí tomu tak být bezdůvodně, tj. 	tato výhoda musí být odůvodněna, resp. vycházet z konkrétních logických úvah zadavatele a musí pro ni 	existovat objektivní příčiny.</a:t>
            </a:r>
          </a:p>
          <a:p>
            <a:pPr lvl="0" algn="just"/>
            <a:r>
              <a:rPr lang="cs-CZ" dirty="0"/>
              <a:t>-	Čím striktnější a přísnější zadávací podmínky jsou, tím detailněji je zadavatel musí zdůvodnit.</a:t>
            </a:r>
          </a:p>
          <a:p>
            <a:pPr lvl="0" algn="just"/>
            <a:r>
              <a:rPr lang="cs-CZ" dirty="0"/>
              <a:t>-	Úřad konstatuje, že ze zákona zadavateli nevyplývá žádná povinnost přizpůsobit předmět plnění 	možnostem, nárokům či potřebám jednotlivých dodavatelů.</a:t>
            </a:r>
          </a:p>
          <a:p>
            <a:pPr lvl="0" algn="just"/>
            <a:r>
              <a:rPr lang="cs-CZ" dirty="0"/>
              <a:t>-	Úřad konstatoval, že má za prokázané, že zadavatel dostatečně podrobně a objektivně odůvodnil stanovení 	daných minimálních (tj. závazných) technických parametrů, přičemž tyto parametry zároveň shledal 	přiměřenými předmětu veřejné zakázky.</a:t>
            </a:r>
          </a:p>
        </p:txBody>
      </p:sp>
    </p:spTree>
    <p:extLst>
      <p:ext uri="{BB962C8B-B14F-4D97-AF65-F5344CB8AC3E}">
        <p14:creationId xmlns:p14="http://schemas.microsoft.com/office/powerpoint/2010/main" val="265516769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0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2"/>
          <p:cNvSpPr txBox="1">
            <a:spLocks/>
          </p:cNvSpPr>
          <p:nvPr/>
        </p:nvSpPr>
        <p:spPr>
          <a:xfrm>
            <a:off x="914400" y="967044"/>
            <a:ext cx="16459110" cy="849693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just"/>
            <a:r>
              <a:rPr lang="cs-CZ" dirty="0"/>
              <a:t>	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20429B-E766-4E51-8D81-10A8FE5E1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224" y="1186773"/>
            <a:ext cx="15686150" cy="8277204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7B521B77-3A87-4BF1-83D9-A467E568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58" y="273277"/>
            <a:ext cx="16150480" cy="914400"/>
          </a:xfrm>
        </p:spPr>
        <p:txBody>
          <a:bodyPr>
            <a:normAutofit/>
          </a:bodyPr>
          <a:lstStyle/>
          <a:p>
            <a:r>
              <a:rPr lang="cs-CZ" dirty="0"/>
              <a:t>PŘÍKLAD „NITRILOVÉ RUKAVICE“ (70% vs. 30%)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807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0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2"/>
          <p:cNvSpPr txBox="1">
            <a:spLocks/>
          </p:cNvSpPr>
          <p:nvPr/>
        </p:nvSpPr>
        <p:spPr>
          <a:xfrm>
            <a:off x="914400" y="1831132"/>
            <a:ext cx="7365504" cy="76328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3200" dirty="0"/>
              <a:t>Dílčí hodnotící </a:t>
            </a:r>
            <a:r>
              <a:rPr lang="cs-CZ" sz="3200" dirty="0" err="1"/>
              <a:t>kritéria:___________Váha</a:t>
            </a:r>
            <a:r>
              <a:rPr lang="cs-CZ" sz="3200" dirty="0"/>
              <a:t>: </a:t>
            </a:r>
          </a:p>
          <a:p>
            <a:endParaRPr lang="cs-CZ" sz="3200" dirty="0"/>
          </a:p>
          <a:p>
            <a:r>
              <a:rPr lang="pl-PL" sz="3200" b="1" dirty="0"/>
              <a:t>A. Výše nabídkové ceny v Kč bez DPH 70 % </a:t>
            </a:r>
            <a:endParaRPr lang="pl-PL" sz="3200" dirty="0"/>
          </a:p>
          <a:p>
            <a:r>
              <a:rPr lang="cs-CZ" sz="3200" b="1" dirty="0"/>
              <a:t>B. Technické, jakostní a funkční vlastnosti nabízeného zboží- subjektivní 30 % </a:t>
            </a:r>
          </a:p>
          <a:p>
            <a:endParaRPr lang="cs-CZ" sz="3200" dirty="0"/>
          </a:p>
          <a:p>
            <a:r>
              <a:rPr lang="cs-CZ" sz="3200" dirty="0"/>
              <a:t>Celkové hodnocení bude provedeno na základě součtu výsledných hodnot dílčích kritérií u jednotlivých nabídek. </a:t>
            </a:r>
          </a:p>
        </p:txBody>
      </p:sp>
      <p:pic>
        <p:nvPicPr>
          <p:cNvPr id="12" name="Zástupný symbol pro obrázek 39" descr="handshake-2056023_1920.jpg">
            <a:extLst>
              <a:ext uri="{FF2B5EF4-FFF2-40B4-BE49-F238E27FC236}">
                <a16:creationId xmlns:a16="http://schemas.microsoft.com/office/drawing/2014/main" id="{3AB25354-27FE-4962-899E-6989A39673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11496" r="11496"/>
          <a:stretch>
            <a:fillRect/>
          </a:stretch>
        </p:blipFill>
        <p:spPr>
          <a:xfrm>
            <a:off x="9353375" y="1852215"/>
            <a:ext cx="8046720" cy="6950044"/>
          </a:xfr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169C885C-82E6-4B60-9332-31CBB10E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54418"/>
            <a:ext cx="16150480" cy="914400"/>
          </a:xfrm>
        </p:spPr>
        <p:txBody>
          <a:bodyPr>
            <a:normAutofit/>
          </a:bodyPr>
          <a:lstStyle/>
          <a:p>
            <a:r>
              <a:rPr lang="cs-CZ" dirty="0"/>
              <a:t>PŘÍKLAD „ROUŠKOVÁNÍ“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3301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914400" y="589920"/>
            <a:ext cx="16459110" cy="887406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algn="ctr"/>
            <a:r>
              <a:rPr lang="cs-CZ" sz="2400" b="1" dirty="0"/>
              <a:t>Hodnocené technické parametry – subjektivní </a:t>
            </a:r>
            <a:r>
              <a:rPr lang="cs-CZ" sz="2400" dirty="0"/>
              <a:t>	Maximální bodové ohodnocení za parametr 	</a:t>
            </a:r>
          </a:p>
          <a:p>
            <a:pPr algn="ctr"/>
            <a:r>
              <a:rPr lang="cs-CZ" sz="2400" b="1" dirty="0"/>
              <a:t>„parametr hodnocení“ </a:t>
            </a:r>
            <a:r>
              <a:rPr lang="cs-CZ" sz="2400" dirty="0"/>
              <a:t>	</a:t>
            </a:r>
          </a:p>
          <a:p>
            <a:r>
              <a:rPr lang="cs-CZ" sz="2400" dirty="0"/>
              <a:t>Počet bodů 	</a:t>
            </a:r>
          </a:p>
          <a:p>
            <a:r>
              <a:rPr lang="cs-CZ" sz="2400" dirty="0"/>
              <a:t>1. 	</a:t>
            </a:r>
            <a:r>
              <a:rPr lang="cs-CZ" sz="2400" b="1" dirty="0"/>
              <a:t>Spolehlivost fixace incizní fólie </a:t>
            </a:r>
            <a:r>
              <a:rPr lang="cs-CZ" sz="2400" i="1" dirty="0"/>
              <a:t>(nejlépe budou hodnoceny všechny incizní fólie, které budou nejlépe držet, a to po celou dobu operačního výkonu) </a:t>
            </a:r>
            <a:r>
              <a:rPr lang="cs-CZ" sz="2400" dirty="0"/>
              <a:t>	</a:t>
            </a:r>
          </a:p>
          <a:p>
            <a:pPr lvl="2"/>
            <a:r>
              <a:rPr lang="cs-CZ" sz="2400" dirty="0"/>
              <a:t>a) Vysoká fixace folie 	20 	</a:t>
            </a:r>
          </a:p>
          <a:p>
            <a:pPr lvl="2"/>
            <a:r>
              <a:rPr lang="cs-CZ" sz="2400" dirty="0"/>
              <a:t>b) Mírná fixace incizní folie 	10 	</a:t>
            </a:r>
          </a:p>
          <a:p>
            <a:pPr lvl="2"/>
            <a:r>
              <a:rPr lang="cs-CZ" sz="2400" dirty="0"/>
              <a:t>c) Špatná fixace </a:t>
            </a:r>
            <a:r>
              <a:rPr lang="cs-CZ" sz="2400" dirty="0" err="1"/>
              <a:t>incizení</a:t>
            </a:r>
            <a:r>
              <a:rPr lang="cs-CZ" sz="2400" dirty="0"/>
              <a:t> fólie 	0 </a:t>
            </a:r>
          </a:p>
          <a:p>
            <a:pPr lvl="2"/>
            <a:r>
              <a:rPr lang="cs-CZ" sz="2400" dirty="0"/>
              <a:t>	</a:t>
            </a:r>
          </a:p>
          <a:p>
            <a:r>
              <a:rPr lang="cs-CZ" sz="2400" dirty="0"/>
              <a:t>2. 	</a:t>
            </a:r>
            <a:r>
              <a:rPr lang="cs-CZ" sz="2400" b="1" dirty="0"/>
              <a:t>Jemnost incizní fólie </a:t>
            </a:r>
            <a:r>
              <a:rPr lang="cs-CZ" sz="2400" i="1" dirty="0"/>
              <a:t>(</a:t>
            </a:r>
            <a:r>
              <a:rPr lang="cs-CZ" sz="2400" i="1" dirty="0" err="1"/>
              <a:t>nelépe</a:t>
            </a:r>
            <a:r>
              <a:rPr lang="cs-CZ" sz="2400" i="1" dirty="0"/>
              <a:t> budou hodnoceny všechny incizní fólie, které budou komfortní pro pacienta) </a:t>
            </a:r>
            <a:r>
              <a:rPr lang="cs-CZ" sz="2400" dirty="0"/>
              <a:t>	</a:t>
            </a:r>
          </a:p>
          <a:p>
            <a:pPr lvl="2"/>
            <a:r>
              <a:rPr lang="it-IT" sz="2400" dirty="0"/>
              <a:t>a) Vysoký komfort pro pacienta 	20 	</a:t>
            </a:r>
          </a:p>
          <a:p>
            <a:pPr lvl="2"/>
            <a:r>
              <a:rPr lang="cs-CZ" sz="2400" dirty="0"/>
              <a:t>b) Střední komfort pro pacienta 	10 	</a:t>
            </a:r>
          </a:p>
          <a:p>
            <a:pPr lvl="2"/>
            <a:r>
              <a:rPr lang="it-IT" sz="2400" dirty="0"/>
              <a:t>c) Nízký komfort pro pacienta 	0 </a:t>
            </a:r>
            <a:endParaRPr lang="cs-CZ" sz="2400" dirty="0"/>
          </a:p>
          <a:p>
            <a:pPr lvl="2"/>
            <a:r>
              <a:rPr lang="it-IT" sz="2400" dirty="0"/>
              <a:t>	</a:t>
            </a:r>
          </a:p>
          <a:p>
            <a:r>
              <a:rPr lang="cs-CZ" sz="2400" dirty="0"/>
              <a:t>3. 	</a:t>
            </a:r>
            <a:r>
              <a:rPr lang="cs-CZ" sz="2400" b="1" dirty="0"/>
              <a:t>Schéma zabalení všech předložených setů </a:t>
            </a:r>
            <a:r>
              <a:rPr lang="cs-CZ" sz="2400" i="1" dirty="0"/>
              <a:t>(v rámci tohoto parametru bude hodnoceno schéma zabalení všech předložených setů (vhodnost pořadí jednotlivých komponentů setů z pohledu kroků během operačního zákroku) </a:t>
            </a:r>
            <a:r>
              <a:rPr lang="cs-CZ" sz="2400" dirty="0"/>
              <a:t>	</a:t>
            </a:r>
          </a:p>
          <a:p>
            <a:pPr lvl="2"/>
            <a:r>
              <a:rPr lang="cs-CZ" sz="2400" dirty="0"/>
              <a:t>a) Rychle a jednoduše použitelné (intuitivní) 	20 	</a:t>
            </a:r>
          </a:p>
          <a:p>
            <a:pPr lvl="2"/>
            <a:r>
              <a:rPr lang="cs-CZ" sz="2400" dirty="0"/>
              <a:t>b) </a:t>
            </a:r>
            <a:r>
              <a:rPr lang="pt-BR" sz="2400" dirty="0"/>
              <a:t>Použitelné s obtížemi 	10 	</a:t>
            </a:r>
          </a:p>
          <a:p>
            <a:pPr lvl="2"/>
            <a:r>
              <a:rPr lang="cs-CZ" sz="2400" dirty="0"/>
              <a:t>c) Komplikované, zdlouhavé – velmi </a:t>
            </a:r>
            <a:r>
              <a:rPr lang="cs-CZ" sz="2400" i="1" dirty="0"/>
              <a:t>špatné zabalení setů </a:t>
            </a:r>
            <a:r>
              <a:rPr lang="cs-CZ" sz="2400" dirty="0"/>
              <a:t>	0 </a:t>
            </a:r>
          </a:p>
          <a:p>
            <a:pPr lvl="2"/>
            <a:r>
              <a:rPr lang="cs-CZ" sz="2400" dirty="0"/>
              <a:t>	</a:t>
            </a:r>
          </a:p>
          <a:p>
            <a:r>
              <a:rPr lang="cs-CZ" sz="2400" dirty="0"/>
              <a:t>4. 	</a:t>
            </a:r>
            <a:r>
              <a:rPr lang="cs-CZ" sz="2400" b="1" dirty="0"/>
              <a:t>Způsob složení / poskládání </a:t>
            </a:r>
            <a:r>
              <a:rPr lang="cs-CZ" sz="2400" dirty="0"/>
              <a:t>roušek (</a:t>
            </a:r>
            <a:r>
              <a:rPr lang="cs-CZ" sz="2400" i="1" dirty="0"/>
              <a:t>v rámci toho parametru bude hodnocený způsob poskládání všech roušek, manipulace s nimi, jednoduchost při </a:t>
            </a:r>
            <a:r>
              <a:rPr lang="cs-CZ" sz="2400" i="1" dirty="0" err="1"/>
              <a:t>rouškování</a:t>
            </a:r>
            <a:r>
              <a:rPr lang="cs-CZ" sz="2400" i="1" dirty="0"/>
              <a:t> instrumentačních stolků a pacienta) </a:t>
            </a:r>
            <a:r>
              <a:rPr lang="cs-CZ" sz="2400" dirty="0"/>
              <a:t>	</a:t>
            </a:r>
          </a:p>
          <a:p>
            <a:pPr lvl="2"/>
            <a:r>
              <a:rPr lang="cs-CZ" sz="2400" dirty="0"/>
              <a:t>a) Jednoduché </a:t>
            </a:r>
            <a:r>
              <a:rPr lang="cs-CZ" sz="2400" dirty="0" err="1"/>
              <a:t>rouškování</a:t>
            </a:r>
            <a:r>
              <a:rPr lang="cs-CZ" sz="2400" dirty="0"/>
              <a:t> 	20 	</a:t>
            </a:r>
          </a:p>
          <a:p>
            <a:pPr lvl="2"/>
            <a:r>
              <a:rPr lang="cs-CZ" sz="2400" dirty="0"/>
              <a:t>b) Obtížné </a:t>
            </a:r>
            <a:r>
              <a:rPr lang="cs-CZ" sz="2400" dirty="0" err="1"/>
              <a:t>rouškování</a:t>
            </a:r>
            <a:r>
              <a:rPr lang="cs-CZ" sz="2400" dirty="0"/>
              <a:t> 	10 	</a:t>
            </a:r>
          </a:p>
          <a:p>
            <a:pPr lvl="2"/>
            <a:r>
              <a:rPr lang="cs-CZ" sz="2400" dirty="0"/>
              <a:t>c) Komplikované, zdlouhavé - velmi špatně řešené 	0 	</a:t>
            </a:r>
          </a:p>
        </p:txBody>
      </p:sp>
    </p:spTree>
    <p:extLst>
      <p:ext uri="{BB962C8B-B14F-4D97-AF65-F5344CB8AC3E}">
        <p14:creationId xmlns:p14="http://schemas.microsoft.com/office/powerpoint/2010/main" val="32425636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2">
            <a:extLst/>
          </p:cNvPr>
          <p:cNvSpPr txBox="1">
            <a:spLocks/>
          </p:cNvSpPr>
          <p:nvPr/>
        </p:nvSpPr>
        <p:spPr>
          <a:xfrm>
            <a:off x="914400" y="852488"/>
            <a:ext cx="13623925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/>
              <a:t>PROCESNÍ ŘÍZENÍ NÁKUPU VE FNOL</a:t>
            </a:r>
            <a:endParaRPr lang="en-US" dirty="0"/>
          </a:p>
        </p:txBody>
      </p:sp>
      <p:sp>
        <p:nvSpPr>
          <p:cNvPr id="51202" name="Freeform 739"/>
          <p:cNvSpPr>
            <a:spLocks/>
          </p:cNvSpPr>
          <p:nvPr/>
        </p:nvSpPr>
        <p:spPr bwMode="auto">
          <a:xfrm>
            <a:off x="1235075" y="2457450"/>
            <a:ext cx="457200" cy="357188"/>
          </a:xfrm>
          <a:custGeom>
            <a:avLst/>
            <a:gdLst>
              <a:gd name="T0" fmla="*/ 381740 w 206"/>
              <a:gd name="T1" fmla="*/ 0 h 161"/>
              <a:gd name="T2" fmla="*/ 175334 w 206"/>
              <a:gd name="T3" fmla="*/ 206406 h 161"/>
              <a:gd name="T4" fmla="*/ 75460 w 206"/>
              <a:gd name="T5" fmla="*/ 106532 h 161"/>
              <a:gd name="T6" fmla="*/ 0 w 206"/>
              <a:gd name="T7" fmla="*/ 181993 h 161"/>
              <a:gd name="T8" fmla="*/ 175334 w 206"/>
              <a:gd name="T9" fmla="*/ 357327 h 161"/>
              <a:gd name="T10" fmla="*/ 457200 w 206"/>
              <a:gd name="T11" fmla="*/ 75460 h 161"/>
              <a:gd name="T12" fmla="*/ 381740 w 206"/>
              <a:gd name="T13" fmla="*/ 0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6"/>
              <a:gd name="T22" fmla="*/ 0 h 161"/>
              <a:gd name="T23" fmla="*/ 206 w 206"/>
              <a:gd name="T24" fmla="*/ 161 h 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6" h="161">
                <a:moveTo>
                  <a:pt x="172" y="0"/>
                </a:moveTo>
                <a:lnTo>
                  <a:pt x="79" y="93"/>
                </a:lnTo>
                <a:lnTo>
                  <a:pt x="34" y="48"/>
                </a:lnTo>
                <a:lnTo>
                  <a:pt x="0" y="82"/>
                </a:lnTo>
                <a:lnTo>
                  <a:pt x="79" y="161"/>
                </a:lnTo>
                <a:lnTo>
                  <a:pt x="206" y="34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03" name="Freeform 739"/>
          <p:cNvSpPr>
            <a:spLocks/>
          </p:cNvSpPr>
          <p:nvPr/>
        </p:nvSpPr>
        <p:spPr bwMode="auto">
          <a:xfrm>
            <a:off x="1235075" y="5524500"/>
            <a:ext cx="457200" cy="357188"/>
          </a:xfrm>
          <a:custGeom>
            <a:avLst/>
            <a:gdLst>
              <a:gd name="T0" fmla="*/ 381740 w 206"/>
              <a:gd name="T1" fmla="*/ 0 h 161"/>
              <a:gd name="T2" fmla="*/ 175334 w 206"/>
              <a:gd name="T3" fmla="*/ 206406 h 161"/>
              <a:gd name="T4" fmla="*/ 75460 w 206"/>
              <a:gd name="T5" fmla="*/ 106532 h 161"/>
              <a:gd name="T6" fmla="*/ 0 w 206"/>
              <a:gd name="T7" fmla="*/ 181993 h 161"/>
              <a:gd name="T8" fmla="*/ 175334 w 206"/>
              <a:gd name="T9" fmla="*/ 357327 h 161"/>
              <a:gd name="T10" fmla="*/ 457200 w 206"/>
              <a:gd name="T11" fmla="*/ 75460 h 161"/>
              <a:gd name="T12" fmla="*/ 381740 w 206"/>
              <a:gd name="T13" fmla="*/ 0 h 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06"/>
              <a:gd name="T22" fmla="*/ 0 h 161"/>
              <a:gd name="T23" fmla="*/ 206 w 206"/>
              <a:gd name="T24" fmla="*/ 161 h 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06" h="161">
                <a:moveTo>
                  <a:pt x="172" y="0"/>
                </a:moveTo>
                <a:lnTo>
                  <a:pt x="79" y="93"/>
                </a:lnTo>
                <a:lnTo>
                  <a:pt x="34" y="48"/>
                </a:lnTo>
                <a:lnTo>
                  <a:pt x="0" y="82"/>
                </a:lnTo>
                <a:lnTo>
                  <a:pt x="79" y="161"/>
                </a:lnTo>
                <a:lnTo>
                  <a:pt x="206" y="34"/>
                </a:lnTo>
                <a:lnTo>
                  <a:pt x="172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aphicFrame>
        <p:nvGraphicFramePr>
          <p:cNvPr id="3" name="Diagram 2">
            <a:extLst/>
          </p:cNvPr>
          <p:cNvGraphicFramePr/>
          <p:nvPr/>
        </p:nvGraphicFramePr>
        <p:xfrm>
          <a:off x="1005929" y="4359339"/>
          <a:ext cx="16710547" cy="1522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/>
          </p:cNvPr>
          <p:cNvGraphicFramePr/>
          <p:nvPr/>
        </p:nvGraphicFramePr>
        <p:xfrm>
          <a:off x="1038478" y="3704808"/>
          <a:ext cx="16645447" cy="357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Skupina 34"/>
          <p:cNvGrpSpPr>
            <a:grpSpLocks/>
          </p:cNvGrpSpPr>
          <p:nvPr/>
        </p:nvGrpSpPr>
        <p:grpSpPr bwMode="auto">
          <a:xfrm>
            <a:off x="7159625" y="5524500"/>
            <a:ext cx="4979988" cy="3910013"/>
            <a:chOff x="3490264" y="-800830"/>
            <a:chExt cx="4978942" cy="3909530"/>
          </a:xfrm>
        </p:grpSpPr>
        <p:cxnSp>
          <p:nvCxnSpPr>
            <p:cNvPr id="36" name="Přímá spojnice se šipkou 35">
              <a:extLst/>
            </p:cNvPr>
            <p:cNvCxnSpPr>
              <a:cxnSpLocks/>
            </p:cNvCxnSpPr>
            <p:nvPr/>
          </p:nvCxnSpPr>
          <p:spPr>
            <a:xfrm flipH="1">
              <a:off x="5242496" y="-800830"/>
              <a:ext cx="1328459" cy="1784130"/>
            </a:xfrm>
            <a:prstGeom prst="straightConnector1">
              <a:avLst/>
            </a:prstGeom>
            <a:ln w="44450">
              <a:solidFill>
                <a:schemeClr val="accent5"/>
              </a:solidFill>
              <a:tailEnd type="arrow" w="lg" len="lg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Rounded Rectangle 39">
              <a:extLst/>
            </p:cNvPr>
            <p:cNvSpPr>
              <a:spLocks noChangeAspect="1"/>
            </p:cNvSpPr>
            <p:nvPr/>
          </p:nvSpPr>
          <p:spPr>
            <a:xfrm>
              <a:off x="3490264" y="1005522"/>
              <a:ext cx="4978942" cy="2103178"/>
            </a:xfrm>
            <a:prstGeom prst="roundRect">
              <a:avLst>
                <a:gd name="adj" fmla="val 19841"/>
              </a:avLst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3600" dirty="0">
                  <a:solidFill>
                    <a:schemeClr val="tx1"/>
                  </a:solidFill>
                </a:rPr>
                <a:t>Jedna část procesního řízení nákupu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3600" dirty="0">
                  <a:solidFill>
                    <a:schemeClr val="tx1"/>
                  </a:solidFill>
                </a:rPr>
                <a:t>–&gt; veřejné zakázky</a:t>
              </a:r>
            </a:p>
          </p:txBody>
        </p:sp>
      </p:grpSp>
      <p:grpSp>
        <p:nvGrpSpPr>
          <p:cNvPr id="11" name="Skupina 7">
            <a:extLst>
              <a:ext uri="{FF2B5EF4-FFF2-40B4-BE49-F238E27FC236}">
                <a16:creationId xmlns:a16="http://schemas.microsoft.com/office/drawing/2014/main" id="{CD06846E-8095-4C0C-A56E-3A9328F4FA60}"/>
              </a:ext>
            </a:extLst>
          </p:cNvPr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B511677E-DBE8-4C59-B050-4BDFE8D55186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3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4C17AD83-FEF0-4A81-AB76-607B01D107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D136BCFB-52D5-45DA-996A-63264C8B435A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315A8F00-8A96-4A6A-80E0-077E18B01EC1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0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2"/>
          <p:cNvSpPr txBox="1">
            <a:spLocks/>
          </p:cNvSpPr>
          <p:nvPr/>
        </p:nvSpPr>
        <p:spPr>
          <a:xfrm>
            <a:off x="791072" y="1687116"/>
            <a:ext cx="16459110" cy="770485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z="2200" u="sng" dirty="0"/>
              <a:t>Hodnocení nabídek</a:t>
            </a:r>
          </a:p>
          <a:p>
            <a:r>
              <a:rPr lang="cs-CZ" sz="2200" dirty="0"/>
              <a:t>Nabídka bude hodnocena po jednotlivých částech zakázky, v části 2 zakázky po jednotlivých</a:t>
            </a:r>
          </a:p>
          <a:p>
            <a:r>
              <a:rPr lang="cs-CZ" sz="2200" dirty="0"/>
              <a:t>skupinách. Zadavatel si vyhrazuje právo rozdělit veřejnou zakázku po jednotlivých částech, skupinách</a:t>
            </a:r>
          </a:p>
          <a:p>
            <a:r>
              <a:rPr lang="cs-CZ" sz="2200" dirty="0"/>
              <a:t>(v části 2) mezi více účastníků.</a:t>
            </a:r>
          </a:p>
          <a:p>
            <a:r>
              <a:rPr lang="cs-CZ" sz="2200" u="sng" dirty="0"/>
              <a:t>Kritéria pro zadání zakázky</a:t>
            </a:r>
          </a:p>
          <a:p>
            <a:r>
              <a:rPr lang="cs-CZ" sz="2200" b="1" dirty="0"/>
              <a:t>Nabídková cena (váha 80%)</a:t>
            </a:r>
            <a:endParaRPr lang="cs-CZ" sz="2200" dirty="0"/>
          </a:p>
          <a:p>
            <a:r>
              <a:rPr lang="cs-CZ" sz="2200" dirty="0"/>
              <a:t>Nabídková cena bude hodnocena jako číselně vyjádřitelné kritérium způsobem, kdy hodnocená</a:t>
            </a:r>
          </a:p>
          <a:p>
            <a:r>
              <a:rPr lang="cs-CZ" sz="2200" dirty="0"/>
              <a:t>nabídka získá bodovou hodnotu, která vznikne násobkem 100 a poměru hodnoty nejvhodnější nabídky</a:t>
            </a:r>
          </a:p>
          <a:p>
            <a:r>
              <a:rPr lang="cs-CZ" sz="2200" dirty="0"/>
              <a:t>k hodnocené nabídce. Předmětem hodnocení bude cena včetně DPH uvedená účastníkem v poli</a:t>
            </a:r>
          </a:p>
          <a:p>
            <a:r>
              <a:rPr lang="cs-CZ" sz="2200" dirty="0"/>
              <a:t>„Nabídková cena za skupinu včetně DPH při předpokládaném ročním počtu kusů“ tabulky určené pro</a:t>
            </a:r>
          </a:p>
          <a:p>
            <a:r>
              <a:rPr lang="cs-CZ" sz="2200" dirty="0"/>
              <a:t>vyplnění cenové nabídky (viz příloha).</a:t>
            </a:r>
          </a:p>
          <a:p>
            <a:r>
              <a:rPr lang="cs-CZ" sz="2200" dirty="0"/>
              <a:t>Vážená bodová hodnota bude vypočtena vynásobením koeficientem 0,8.</a:t>
            </a:r>
          </a:p>
          <a:p>
            <a:r>
              <a:rPr lang="cs-CZ" sz="2200" b="1" dirty="0"/>
              <a:t>Kvalitativní úroveň (váha 20%)</a:t>
            </a:r>
            <a:endParaRPr lang="cs-CZ" sz="2200" dirty="0"/>
          </a:p>
          <a:p>
            <a:r>
              <a:rPr lang="cs-CZ" sz="2200" dirty="0"/>
              <a:t>Toto dílčí kritérium není jednoduše číselně vyjádřitelné a není hodnotovým parametrem nabídek.</a:t>
            </a:r>
          </a:p>
          <a:p>
            <a:r>
              <a:rPr lang="cs-CZ" sz="2200" dirty="0"/>
              <a:t>Kvalitu nabízeného předmětu veřejné zakázky a výhodnost nabídky v tomto dílčím kritériu nelze</a:t>
            </a:r>
          </a:p>
          <a:p>
            <a:r>
              <a:rPr lang="cs-CZ" sz="2200" dirty="0"/>
              <a:t>posuzovat pouze na základě číselně vyjádřitelných parametrů. Číselné hodnoty daných parametrů</a:t>
            </a:r>
          </a:p>
          <a:p>
            <a:r>
              <a:rPr lang="cs-CZ" sz="2200" dirty="0"/>
              <a:t>tohoto hodnotícího kritéria budou odpovídat testování v provozu. Na základě testování předložených</a:t>
            </a:r>
          </a:p>
          <a:p>
            <a:r>
              <a:rPr lang="cs-CZ" sz="2200" dirty="0"/>
              <a:t>vzorků bude za každou posuzovanou vlastnost (zadavatel posuzuje 5 níže uvedených vlastností)</a:t>
            </a:r>
          </a:p>
          <a:p>
            <a:r>
              <a:rPr lang="cs-CZ" sz="2200" dirty="0"/>
              <a:t>danému účastníkovi přidělen počet bodů odpovídající níže uvedené bodové stupnici a to za každou</a:t>
            </a:r>
          </a:p>
          <a:p>
            <a:r>
              <a:rPr lang="cs-CZ" sz="2200" dirty="0"/>
              <a:t>posuzovanou vlastnost. Počet bodů v hodnotícím kritériu bude stanoven součtem přidělených bodů</a:t>
            </a:r>
          </a:p>
          <a:p>
            <a:r>
              <a:rPr lang="cs-CZ" sz="2200" dirty="0"/>
              <a:t>materiálu ve všech pěti posuzovaných vlastnostech. Maximálně lze v tomto hodnotícím kritériu získat</a:t>
            </a:r>
          </a:p>
          <a:p>
            <a:r>
              <a:rPr lang="cs-CZ" sz="2200" dirty="0"/>
              <a:t>100 bodů.</a:t>
            </a:r>
          </a:p>
        </p:txBody>
      </p:sp>
      <p:sp>
        <p:nvSpPr>
          <p:cNvPr id="8" name="Nadpis 2">
            <a:extLst>
              <a:ext uri="{FF2B5EF4-FFF2-40B4-BE49-F238E27FC236}">
                <a16:creationId xmlns:a16="http://schemas.microsoft.com/office/drawing/2014/main" id="{C8E5D71F-D88F-4F71-8133-0008320F2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</p:spPr>
        <p:txBody>
          <a:bodyPr/>
          <a:lstStyle/>
          <a:p>
            <a:r>
              <a:rPr lang="cs-CZ" dirty="0"/>
              <a:t>PŘÍKLAD „STAPLERY“</a:t>
            </a:r>
          </a:p>
        </p:txBody>
      </p:sp>
    </p:spTree>
    <p:extLst>
      <p:ext uri="{BB962C8B-B14F-4D97-AF65-F5344CB8AC3E}">
        <p14:creationId xmlns:p14="http://schemas.microsoft.com/office/powerpoint/2010/main" val="367891498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 txBox="1">
            <a:spLocks/>
          </p:cNvSpPr>
          <p:nvPr/>
        </p:nvSpPr>
        <p:spPr>
          <a:xfrm>
            <a:off x="914400" y="462994"/>
            <a:ext cx="16459110" cy="90009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7C05B03-4179-4F8F-B854-60FDED9842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002339"/>
              </p:ext>
            </p:extLst>
          </p:nvPr>
        </p:nvGraphicFramePr>
        <p:xfrm>
          <a:off x="0" y="41073"/>
          <a:ext cx="18288000" cy="102870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7986">
                  <a:extLst>
                    <a:ext uri="{9D8B030D-6E8A-4147-A177-3AD203B41FA5}">
                      <a16:colId xmlns:a16="http://schemas.microsoft.com/office/drawing/2014/main" val="1232656445"/>
                    </a:ext>
                  </a:extLst>
                </a:gridCol>
                <a:gridCol w="10131972">
                  <a:extLst>
                    <a:ext uri="{9D8B030D-6E8A-4147-A177-3AD203B41FA5}">
                      <a16:colId xmlns:a16="http://schemas.microsoft.com/office/drawing/2014/main" val="240375708"/>
                    </a:ext>
                  </a:extLst>
                </a:gridCol>
                <a:gridCol w="4120056">
                  <a:extLst>
                    <a:ext uri="{9D8B030D-6E8A-4147-A177-3AD203B41FA5}">
                      <a16:colId xmlns:a16="http://schemas.microsoft.com/office/drawing/2014/main" val="2374729538"/>
                    </a:ext>
                  </a:extLst>
                </a:gridCol>
                <a:gridCol w="2017986">
                  <a:extLst>
                    <a:ext uri="{9D8B030D-6E8A-4147-A177-3AD203B41FA5}">
                      <a16:colId xmlns:a16="http://schemas.microsoft.com/office/drawing/2014/main" val="2000628940"/>
                    </a:ext>
                  </a:extLst>
                </a:gridCol>
              </a:tblGrid>
              <a:tr h="408369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574439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Sestavení </a:t>
                      </a:r>
                      <a:r>
                        <a:rPr lang="cs-CZ" sz="2800" u="none" strike="noStrike" dirty="0" err="1">
                          <a:effectLst/>
                        </a:rPr>
                        <a:t>stapleru</a:t>
                      </a:r>
                      <a:r>
                        <a:rPr lang="cs-CZ" sz="2800" u="none" strike="noStrike" dirty="0">
                          <a:effectLst/>
                        </a:rPr>
                        <a:t>: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 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1638592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 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Počet bodů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2481251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Rychle a jednoduše proveditelné (intuitivní) 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20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493606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u="none" strike="noStrike" dirty="0">
                          <a:effectLst/>
                        </a:rPr>
                        <a:t>Proveditelné s obtížemi – drobné komplikace při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 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2388265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spojování částí 10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10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03903309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u="none" strike="noStrike" dirty="0">
                          <a:effectLst/>
                        </a:rPr>
                        <a:t>Komplikované, zdlouhavé – části do sebe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 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9101385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špatně zapadají 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0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9398849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1198371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u="none" strike="noStrike" dirty="0">
                          <a:effectLst/>
                        </a:rPr>
                        <a:t>Snadnost výměny náboje: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 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3668136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 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Počet bodů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9909588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Rychle a jednoduše proveditelné (intuitivní) 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20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6678976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800" u="none" strike="noStrike" dirty="0">
                          <a:effectLst/>
                        </a:rPr>
                        <a:t>Proveditelné s obtížemi – drobné komplikace při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 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19624593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spojování částí 10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>
                          <a:effectLst/>
                        </a:rPr>
                        <a:t>10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706531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u="none" strike="noStrike" dirty="0">
                          <a:effectLst/>
                        </a:rPr>
                        <a:t>Komplikované, zdlouhavé – části do sebe</a:t>
                      </a:r>
                      <a:endParaRPr lang="pt-B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 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4193564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špatně zapadají 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 dirty="0">
                          <a:effectLst/>
                        </a:rPr>
                        <a:t>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7498664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1518766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Ovladatelnost nástroje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 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9213613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 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 dirty="0">
                          <a:effectLst/>
                        </a:rPr>
                        <a:t>Počet bodů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7975134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Jednoduše ovladatelný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 dirty="0">
                          <a:effectLst/>
                        </a:rPr>
                        <a:t>20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875363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Ovladatelný obtížněji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 dirty="0">
                          <a:effectLst/>
                        </a:rPr>
                        <a:t>10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8322604"/>
                  </a:ext>
                </a:extLst>
              </a:tr>
              <a:tr h="450965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u="none" strike="noStrike">
                          <a:effectLst/>
                        </a:rPr>
                        <a:t>Nevhodný pro peroperační použití</a:t>
                      </a:r>
                      <a:endParaRPr lang="cs-CZ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800" u="none" strike="noStrike" dirty="0">
                          <a:effectLst/>
                        </a:rPr>
                        <a:t>0</a:t>
                      </a:r>
                      <a:endParaRPr lang="cs-CZ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0799186"/>
                  </a:ext>
                </a:extLst>
              </a:tr>
              <a:tr h="408369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0191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5862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0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2"/>
          <p:cNvSpPr txBox="1">
            <a:spLocks/>
          </p:cNvSpPr>
          <p:nvPr/>
        </p:nvSpPr>
        <p:spPr>
          <a:xfrm>
            <a:off x="914400" y="462994"/>
            <a:ext cx="16459110" cy="900098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endParaRPr lang="cs-CZ" dirty="0"/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3E58487-4707-4894-8394-466CBBBD7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845724"/>
              </p:ext>
            </p:extLst>
          </p:nvPr>
        </p:nvGraphicFramePr>
        <p:xfrm>
          <a:off x="0" y="0"/>
          <a:ext cx="18288001" cy="10801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33534">
                  <a:extLst>
                    <a:ext uri="{9D8B030D-6E8A-4147-A177-3AD203B41FA5}">
                      <a16:colId xmlns:a16="http://schemas.microsoft.com/office/drawing/2014/main" val="3799585959"/>
                    </a:ext>
                  </a:extLst>
                </a:gridCol>
                <a:gridCol w="10473303">
                  <a:extLst>
                    <a:ext uri="{9D8B030D-6E8A-4147-A177-3AD203B41FA5}">
                      <a16:colId xmlns:a16="http://schemas.microsoft.com/office/drawing/2014/main" val="1019601766"/>
                    </a:ext>
                  </a:extLst>
                </a:gridCol>
                <a:gridCol w="3947630">
                  <a:extLst>
                    <a:ext uri="{9D8B030D-6E8A-4147-A177-3AD203B41FA5}">
                      <a16:colId xmlns:a16="http://schemas.microsoft.com/office/drawing/2014/main" val="4075680162"/>
                    </a:ext>
                  </a:extLst>
                </a:gridCol>
                <a:gridCol w="1933534">
                  <a:extLst>
                    <a:ext uri="{9D8B030D-6E8A-4147-A177-3AD203B41FA5}">
                      <a16:colId xmlns:a16="http://schemas.microsoft.com/office/drawing/2014/main" val="2377170474"/>
                    </a:ext>
                  </a:extLst>
                </a:gridCol>
              </a:tblGrid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6368644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Funkce pojistky nástroje: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3178213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Počet bodů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8106701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2400" u="none" strike="noStrike" dirty="0">
                          <a:effectLst/>
                        </a:rPr>
                        <a:t>Funkce pojistky je bezpečná, při manipulaci</a:t>
                      </a:r>
                      <a:endParaRPr lang="pl-PL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518194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s nástrojem nehrozí riziko náhodného uvolnění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7209090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pojistky, umístění pojistky je ergonomické při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8500475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výkonu snadné použití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20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6351342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Funkce pojistky je nespolehlivá, pojistka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9108159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nezajišťuje optimální funkci </a:t>
                      </a:r>
                      <a:r>
                        <a:rPr lang="cs-CZ" sz="2400" u="none" strike="noStrike" dirty="0" err="1">
                          <a:effectLst/>
                        </a:rPr>
                        <a:t>stapleru</a:t>
                      </a:r>
                      <a:r>
                        <a:rPr lang="cs-CZ" sz="2400" u="none" strike="noStrike" dirty="0">
                          <a:effectLst/>
                        </a:rPr>
                        <a:t>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10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2015325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Nástroj není vybaven pojistkou proti náhlému odpálení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>
                          <a:effectLst/>
                        </a:rPr>
                        <a:t>0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887324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5053680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Kvalita řezu – řez nesmí vykazovat výkyvy při provádění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3662780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řezu, řez nesmí vyžadovat použití nadměrné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5736994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síly, při řezu nesmí dojít k dislokaci nástroje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 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3694371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Počet bodů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8396337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>
                          <a:effectLst/>
                        </a:rPr>
                        <a:t>Řez bez výkyvů, plynulý, hladce proveditelný,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17325578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bez použití nadměrné síly, nedochází k dislokaci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0400005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tkáně (pokud naplňuje většinu z uvedených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9525779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požadavků)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4869693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špatně zapadají 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20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6936126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Řez vykazuje drobné výkyvy, není zcela plynulý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1463407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a hladce proveditelný, s použití částečné síly,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05230700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dochází k částečné dislokaci tkáně (pokud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1365208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naplňuje většinu z uvedených požadavků)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10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4788235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Řez vykazuje výkyvy, není plynulý a hladce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5338906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proveditelný, s použití nadměrné síly, dochází k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0638553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2400" u="none" strike="noStrike" dirty="0">
                          <a:effectLst/>
                        </a:rPr>
                        <a:t>dislokaci tkáně (pokud naplňuje většinu z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 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7797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 dirty="0">
                          <a:effectLst/>
                        </a:rPr>
                        <a:t>uvedených požadavků)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u="none" strike="noStrike" dirty="0">
                          <a:effectLst/>
                        </a:rPr>
                        <a:t>0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6214071"/>
                  </a:ext>
                </a:extLst>
              </a:tr>
              <a:tr h="334618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8627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86002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rázek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" b="58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Kontakty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339437" y="7178447"/>
            <a:ext cx="2342318" cy="525345"/>
            <a:chOff x="9339437" y="7178447"/>
            <a:chExt cx="2342318" cy="525345"/>
          </a:xfrm>
        </p:grpSpPr>
        <p:sp>
          <p:nvSpPr>
            <p:cNvPr id="10" name="TextBox 9"/>
            <p:cNvSpPr txBox="1"/>
            <p:nvPr/>
          </p:nvSpPr>
          <p:spPr>
            <a:xfrm>
              <a:off x="10158196" y="7196061"/>
              <a:ext cx="1523559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www.fnol.cz</a:t>
              </a:r>
              <a:endParaRPr lang="en-US" sz="2100" dirty="0"/>
            </a:p>
          </p:txBody>
        </p:sp>
        <p:sp>
          <p:nvSpPr>
            <p:cNvPr id="12" name="Freeform 7"/>
            <p:cNvSpPr>
              <a:spLocks noChangeAspect="1" noEditPoints="1"/>
            </p:cNvSpPr>
            <p:nvPr/>
          </p:nvSpPr>
          <p:spPr bwMode="auto">
            <a:xfrm>
              <a:off x="9339437" y="7178447"/>
              <a:ext cx="523522" cy="525345"/>
            </a:xfrm>
            <a:custGeom>
              <a:avLst/>
              <a:gdLst>
                <a:gd name="T0" fmla="*/ 0 w 25"/>
                <a:gd name="T1" fmla="*/ 12 h 24"/>
                <a:gd name="T2" fmla="*/ 25 w 25"/>
                <a:gd name="T3" fmla="*/ 12 h 24"/>
                <a:gd name="T4" fmla="*/ 5 w 25"/>
                <a:gd name="T5" fmla="*/ 5 h 24"/>
                <a:gd name="T6" fmla="*/ 6 w 25"/>
                <a:gd name="T7" fmla="*/ 6 h 24"/>
                <a:gd name="T8" fmla="*/ 5 w 25"/>
                <a:gd name="T9" fmla="*/ 5 h 24"/>
                <a:gd name="T10" fmla="*/ 5 w 25"/>
                <a:gd name="T11" fmla="*/ 8 h 24"/>
                <a:gd name="T12" fmla="*/ 2 w 25"/>
                <a:gd name="T13" fmla="*/ 11 h 24"/>
                <a:gd name="T14" fmla="*/ 2 w 25"/>
                <a:gd name="T15" fmla="*/ 13 h 24"/>
                <a:gd name="T16" fmla="*/ 5 w 25"/>
                <a:gd name="T17" fmla="*/ 16 h 24"/>
                <a:gd name="T18" fmla="*/ 2 w 25"/>
                <a:gd name="T19" fmla="*/ 13 h 24"/>
                <a:gd name="T20" fmla="*/ 3 w 25"/>
                <a:gd name="T21" fmla="*/ 18 h 24"/>
                <a:gd name="T22" fmla="*/ 8 w 25"/>
                <a:gd name="T23" fmla="*/ 22 h 24"/>
                <a:gd name="T24" fmla="*/ 11 w 25"/>
                <a:gd name="T25" fmla="*/ 23 h 24"/>
                <a:gd name="T26" fmla="*/ 8 w 25"/>
                <a:gd name="T27" fmla="*/ 20 h 24"/>
                <a:gd name="T28" fmla="*/ 11 w 25"/>
                <a:gd name="T29" fmla="*/ 18 h 24"/>
                <a:gd name="T30" fmla="*/ 11 w 25"/>
                <a:gd name="T31" fmla="*/ 16 h 24"/>
                <a:gd name="T32" fmla="*/ 7 w 25"/>
                <a:gd name="T33" fmla="*/ 13 h 24"/>
                <a:gd name="T34" fmla="*/ 11 w 25"/>
                <a:gd name="T35" fmla="*/ 16 h 24"/>
                <a:gd name="T36" fmla="*/ 7 w 25"/>
                <a:gd name="T37" fmla="*/ 11 h 24"/>
                <a:gd name="T38" fmla="*/ 11 w 25"/>
                <a:gd name="T39" fmla="*/ 8 h 24"/>
                <a:gd name="T40" fmla="*/ 11 w 25"/>
                <a:gd name="T41" fmla="*/ 6 h 24"/>
                <a:gd name="T42" fmla="*/ 8 w 25"/>
                <a:gd name="T43" fmla="*/ 4 h 24"/>
                <a:gd name="T44" fmla="*/ 11 w 25"/>
                <a:gd name="T45" fmla="*/ 2 h 24"/>
                <a:gd name="T46" fmla="*/ 23 w 25"/>
                <a:gd name="T47" fmla="*/ 11 h 24"/>
                <a:gd name="T48" fmla="*/ 19 w 25"/>
                <a:gd name="T49" fmla="*/ 8 h 24"/>
                <a:gd name="T50" fmla="*/ 23 w 25"/>
                <a:gd name="T51" fmla="*/ 11 h 24"/>
                <a:gd name="T52" fmla="*/ 21 w 25"/>
                <a:gd name="T53" fmla="*/ 6 h 24"/>
                <a:gd name="T54" fmla="*/ 17 w 25"/>
                <a:gd name="T55" fmla="*/ 3 h 24"/>
                <a:gd name="T56" fmla="*/ 13 w 25"/>
                <a:gd name="T57" fmla="*/ 2 h 24"/>
                <a:gd name="T58" fmla="*/ 16 w 25"/>
                <a:gd name="T59" fmla="*/ 4 h 24"/>
                <a:gd name="T60" fmla="*/ 13 w 25"/>
                <a:gd name="T61" fmla="*/ 6 h 24"/>
                <a:gd name="T62" fmla="*/ 13 w 25"/>
                <a:gd name="T63" fmla="*/ 8 h 24"/>
                <a:gd name="T64" fmla="*/ 18 w 25"/>
                <a:gd name="T65" fmla="*/ 11 h 24"/>
                <a:gd name="T66" fmla="*/ 13 w 25"/>
                <a:gd name="T67" fmla="*/ 8 h 24"/>
                <a:gd name="T68" fmla="*/ 18 w 25"/>
                <a:gd name="T69" fmla="*/ 13 h 24"/>
                <a:gd name="T70" fmla="*/ 13 w 25"/>
                <a:gd name="T71" fmla="*/ 16 h 24"/>
                <a:gd name="T72" fmla="*/ 14 w 25"/>
                <a:gd name="T73" fmla="*/ 22 h 24"/>
                <a:gd name="T74" fmla="*/ 13 w 25"/>
                <a:gd name="T75" fmla="*/ 18 h 24"/>
                <a:gd name="T76" fmla="*/ 16 w 25"/>
                <a:gd name="T77" fmla="*/ 20 h 24"/>
                <a:gd name="T78" fmla="*/ 20 w 25"/>
                <a:gd name="T79" fmla="*/ 20 h 24"/>
                <a:gd name="T80" fmla="*/ 19 w 25"/>
                <a:gd name="T81" fmla="*/ 18 h 24"/>
                <a:gd name="T82" fmla="*/ 20 w 25"/>
                <a:gd name="T83" fmla="*/ 20 h 24"/>
                <a:gd name="T84" fmla="*/ 19 w 25"/>
                <a:gd name="T85" fmla="*/ 16 h 24"/>
                <a:gd name="T86" fmla="*/ 23 w 25"/>
                <a:gd name="T87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5" h="24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ubicBezTo>
                    <a:pt x="19" y="24"/>
                    <a:pt x="25" y="19"/>
                    <a:pt x="25" y="12"/>
                  </a:cubicBezTo>
                  <a:cubicBezTo>
                    <a:pt x="25" y="5"/>
                    <a:pt x="19" y="0"/>
                    <a:pt x="12" y="0"/>
                  </a:cubicBezTo>
                  <a:moveTo>
                    <a:pt x="5" y="5"/>
                  </a:moveTo>
                  <a:cubicBezTo>
                    <a:pt x="6" y="4"/>
                    <a:pt x="7" y="3"/>
                    <a:pt x="8" y="3"/>
                  </a:cubicBezTo>
                  <a:cubicBezTo>
                    <a:pt x="7" y="4"/>
                    <a:pt x="6" y="5"/>
                    <a:pt x="6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5"/>
                    <a:pt x="5" y="5"/>
                  </a:cubicBezTo>
                  <a:moveTo>
                    <a:pt x="2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5" y="9"/>
                    <a:pt x="5" y="10"/>
                    <a:pt x="5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9"/>
                    <a:pt x="2" y="8"/>
                  </a:cubicBezTo>
                  <a:moveTo>
                    <a:pt x="2" y="13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5" y="15"/>
                    <a:pt x="5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4"/>
                    <a:pt x="2" y="13"/>
                  </a:cubicBezTo>
                  <a:moveTo>
                    <a:pt x="5" y="20"/>
                  </a:moveTo>
                  <a:cubicBezTo>
                    <a:pt x="4" y="19"/>
                    <a:pt x="4" y="19"/>
                    <a:pt x="3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7" y="21"/>
                    <a:pt x="6" y="21"/>
                    <a:pt x="5" y="20"/>
                  </a:cubicBezTo>
                  <a:moveTo>
                    <a:pt x="11" y="23"/>
                  </a:moveTo>
                  <a:cubicBezTo>
                    <a:pt x="11" y="23"/>
                    <a:pt x="11" y="22"/>
                    <a:pt x="10" y="22"/>
                  </a:cubicBezTo>
                  <a:cubicBezTo>
                    <a:pt x="10" y="22"/>
                    <a:pt x="9" y="21"/>
                    <a:pt x="8" y="20"/>
                  </a:cubicBezTo>
                  <a:cubicBezTo>
                    <a:pt x="8" y="19"/>
                    <a:pt x="8" y="19"/>
                    <a:pt x="7" y="18"/>
                  </a:cubicBezTo>
                  <a:cubicBezTo>
                    <a:pt x="11" y="18"/>
                    <a:pt x="11" y="18"/>
                    <a:pt x="11" y="18"/>
                  </a:cubicBezTo>
                  <a:lnTo>
                    <a:pt x="11" y="23"/>
                  </a:lnTo>
                  <a:close/>
                  <a:moveTo>
                    <a:pt x="11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4"/>
                    <a:pt x="7" y="13"/>
                  </a:cubicBezTo>
                  <a:cubicBezTo>
                    <a:pt x="11" y="13"/>
                    <a:pt x="11" y="13"/>
                    <a:pt x="11" y="13"/>
                  </a:cubicBezTo>
                  <a:lnTo>
                    <a:pt x="11" y="16"/>
                  </a:lnTo>
                  <a:close/>
                  <a:moveTo>
                    <a:pt x="11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1" y="11"/>
                  </a:lnTo>
                  <a:close/>
                  <a:moveTo>
                    <a:pt x="11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9" y="3"/>
                    <a:pt x="10" y="3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lnTo>
                    <a:pt x="11" y="6"/>
                  </a:lnTo>
                  <a:close/>
                  <a:moveTo>
                    <a:pt x="23" y="11"/>
                  </a:moveTo>
                  <a:cubicBezTo>
                    <a:pt x="20" y="11"/>
                    <a:pt x="20" y="11"/>
                    <a:pt x="20" y="11"/>
                  </a:cubicBezTo>
                  <a:cubicBezTo>
                    <a:pt x="20" y="10"/>
                    <a:pt x="19" y="9"/>
                    <a:pt x="19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0"/>
                    <a:pt x="23" y="11"/>
                  </a:cubicBezTo>
                  <a:moveTo>
                    <a:pt x="20" y="5"/>
                  </a:moveTo>
                  <a:cubicBezTo>
                    <a:pt x="20" y="5"/>
                    <a:pt x="21" y="6"/>
                    <a:pt x="21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5"/>
                    <a:pt x="18" y="4"/>
                    <a:pt x="17" y="3"/>
                  </a:cubicBezTo>
                  <a:cubicBezTo>
                    <a:pt x="18" y="3"/>
                    <a:pt x="19" y="4"/>
                    <a:pt x="20" y="5"/>
                  </a:cubicBezTo>
                  <a:moveTo>
                    <a:pt x="13" y="2"/>
                  </a:moveTo>
                  <a:cubicBezTo>
                    <a:pt x="13" y="2"/>
                    <a:pt x="14" y="2"/>
                    <a:pt x="14" y="2"/>
                  </a:cubicBezTo>
                  <a:cubicBezTo>
                    <a:pt x="15" y="3"/>
                    <a:pt x="16" y="3"/>
                    <a:pt x="16" y="4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3" y="6"/>
                    <a:pt x="13" y="6"/>
                    <a:pt x="13" y="6"/>
                  </a:cubicBezTo>
                  <a:lnTo>
                    <a:pt x="13" y="2"/>
                  </a:lnTo>
                  <a:close/>
                  <a:moveTo>
                    <a:pt x="13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9"/>
                    <a:pt x="18" y="10"/>
                    <a:pt x="18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8"/>
                  </a:lnTo>
                  <a:close/>
                  <a:moveTo>
                    <a:pt x="13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5"/>
                    <a:pt x="18" y="16"/>
                  </a:cubicBezTo>
                  <a:cubicBezTo>
                    <a:pt x="13" y="16"/>
                    <a:pt x="13" y="16"/>
                    <a:pt x="13" y="16"/>
                  </a:cubicBezTo>
                  <a:lnTo>
                    <a:pt x="13" y="13"/>
                  </a:lnTo>
                  <a:close/>
                  <a:moveTo>
                    <a:pt x="14" y="22"/>
                  </a:moveTo>
                  <a:cubicBezTo>
                    <a:pt x="14" y="22"/>
                    <a:pt x="13" y="23"/>
                    <a:pt x="13" y="23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9"/>
                    <a:pt x="16" y="19"/>
                    <a:pt x="16" y="20"/>
                  </a:cubicBezTo>
                  <a:cubicBezTo>
                    <a:pt x="16" y="21"/>
                    <a:pt x="15" y="22"/>
                    <a:pt x="14" y="22"/>
                  </a:cubicBezTo>
                  <a:moveTo>
                    <a:pt x="20" y="20"/>
                  </a:moveTo>
                  <a:cubicBezTo>
                    <a:pt x="19" y="21"/>
                    <a:pt x="18" y="21"/>
                    <a:pt x="17" y="22"/>
                  </a:cubicBezTo>
                  <a:cubicBezTo>
                    <a:pt x="18" y="21"/>
                    <a:pt x="18" y="19"/>
                    <a:pt x="19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moveTo>
                    <a:pt x="22" y="16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5"/>
                    <a:pt x="22" y="1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326878" y="4114955"/>
            <a:ext cx="6741623" cy="479911"/>
            <a:chOff x="9326878" y="4114955"/>
            <a:chExt cx="6741623" cy="479911"/>
          </a:xfrm>
        </p:grpSpPr>
        <p:sp>
          <p:nvSpPr>
            <p:cNvPr id="8" name="TextBox 7"/>
            <p:cNvSpPr txBox="1"/>
            <p:nvPr/>
          </p:nvSpPr>
          <p:spPr>
            <a:xfrm>
              <a:off x="10149829" y="4114955"/>
              <a:ext cx="5918672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I. P. Pavlova 185/6, 779 00 Olomouc, Česká republika</a:t>
              </a:r>
              <a:endParaRPr lang="en-US" sz="2100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326878" y="4118937"/>
              <a:ext cx="548640" cy="475929"/>
            </a:xfrm>
            <a:custGeom>
              <a:avLst/>
              <a:gdLst>
                <a:gd name="T0" fmla="*/ 224 w 232"/>
                <a:gd name="T1" fmla="*/ 114 h 201"/>
                <a:gd name="T2" fmla="*/ 204 w 232"/>
                <a:gd name="T3" fmla="*/ 114 h 201"/>
                <a:gd name="T4" fmla="*/ 204 w 232"/>
                <a:gd name="T5" fmla="*/ 189 h 201"/>
                <a:gd name="T6" fmla="*/ 191 w 232"/>
                <a:gd name="T7" fmla="*/ 201 h 201"/>
                <a:gd name="T8" fmla="*/ 141 w 232"/>
                <a:gd name="T9" fmla="*/ 201 h 201"/>
                <a:gd name="T10" fmla="*/ 141 w 232"/>
                <a:gd name="T11" fmla="*/ 126 h 201"/>
                <a:gd name="T12" fmla="*/ 91 w 232"/>
                <a:gd name="T13" fmla="*/ 126 h 201"/>
                <a:gd name="T14" fmla="*/ 91 w 232"/>
                <a:gd name="T15" fmla="*/ 201 h 201"/>
                <a:gd name="T16" fmla="*/ 41 w 232"/>
                <a:gd name="T17" fmla="*/ 201 h 201"/>
                <a:gd name="T18" fmla="*/ 29 w 232"/>
                <a:gd name="T19" fmla="*/ 189 h 201"/>
                <a:gd name="T20" fmla="*/ 29 w 232"/>
                <a:gd name="T21" fmla="*/ 114 h 201"/>
                <a:gd name="T22" fmla="*/ 8 w 232"/>
                <a:gd name="T23" fmla="*/ 114 h 201"/>
                <a:gd name="T24" fmla="*/ 7 w 232"/>
                <a:gd name="T25" fmla="*/ 104 h 201"/>
                <a:gd name="T26" fmla="*/ 107 w 232"/>
                <a:gd name="T27" fmla="*/ 4 h 201"/>
                <a:gd name="T28" fmla="*/ 116 w 232"/>
                <a:gd name="T29" fmla="*/ 0 h 201"/>
                <a:gd name="T30" fmla="*/ 125 w 232"/>
                <a:gd name="T31" fmla="*/ 4 h 201"/>
                <a:gd name="T32" fmla="*/ 225 w 232"/>
                <a:gd name="T33" fmla="*/ 104 h 201"/>
                <a:gd name="T34" fmla="*/ 224 w 232"/>
                <a:gd name="T35" fmla="*/ 114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2" h="201">
                  <a:moveTo>
                    <a:pt x="224" y="114"/>
                  </a:moveTo>
                  <a:lnTo>
                    <a:pt x="204" y="114"/>
                  </a:lnTo>
                  <a:lnTo>
                    <a:pt x="204" y="189"/>
                  </a:lnTo>
                  <a:cubicBezTo>
                    <a:pt x="204" y="194"/>
                    <a:pt x="201" y="201"/>
                    <a:pt x="191" y="201"/>
                  </a:cubicBezTo>
                  <a:lnTo>
                    <a:pt x="141" y="201"/>
                  </a:lnTo>
                  <a:lnTo>
                    <a:pt x="141" y="126"/>
                  </a:lnTo>
                  <a:lnTo>
                    <a:pt x="91" y="126"/>
                  </a:lnTo>
                  <a:lnTo>
                    <a:pt x="91" y="201"/>
                  </a:lnTo>
                  <a:lnTo>
                    <a:pt x="41" y="201"/>
                  </a:lnTo>
                  <a:cubicBezTo>
                    <a:pt x="31" y="201"/>
                    <a:pt x="29" y="194"/>
                    <a:pt x="29" y="189"/>
                  </a:cubicBezTo>
                  <a:lnTo>
                    <a:pt x="29" y="114"/>
                  </a:lnTo>
                  <a:lnTo>
                    <a:pt x="8" y="114"/>
                  </a:lnTo>
                  <a:cubicBezTo>
                    <a:pt x="0" y="114"/>
                    <a:pt x="2" y="109"/>
                    <a:pt x="7" y="104"/>
                  </a:cubicBezTo>
                  <a:lnTo>
                    <a:pt x="107" y="4"/>
                  </a:lnTo>
                  <a:cubicBezTo>
                    <a:pt x="110" y="1"/>
                    <a:pt x="113" y="0"/>
                    <a:pt x="116" y="0"/>
                  </a:cubicBezTo>
                  <a:cubicBezTo>
                    <a:pt x="119" y="0"/>
                    <a:pt x="122" y="1"/>
                    <a:pt x="125" y="4"/>
                  </a:cubicBezTo>
                  <a:lnTo>
                    <a:pt x="225" y="104"/>
                  </a:lnTo>
                  <a:cubicBezTo>
                    <a:pt x="230" y="109"/>
                    <a:pt x="232" y="114"/>
                    <a:pt x="224" y="11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41751" y="5081801"/>
            <a:ext cx="3108708" cy="518894"/>
            <a:chOff x="9341751" y="5081801"/>
            <a:chExt cx="3108708" cy="518894"/>
          </a:xfrm>
        </p:grpSpPr>
        <p:sp>
          <p:nvSpPr>
            <p:cNvPr id="11" name="TextBox 10"/>
            <p:cNvSpPr txBox="1"/>
            <p:nvPr/>
          </p:nvSpPr>
          <p:spPr>
            <a:xfrm>
              <a:off x="10149829" y="5136893"/>
              <a:ext cx="2300630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(+420) 588 441 111</a:t>
              </a:r>
              <a:endParaRPr lang="en-US" sz="2100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9341751" y="5081801"/>
              <a:ext cx="518894" cy="518894"/>
            </a:xfrm>
            <a:custGeom>
              <a:avLst/>
              <a:gdLst>
                <a:gd name="T0" fmla="*/ 130 w 224"/>
                <a:gd name="T1" fmla="*/ 130 h 224"/>
                <a:gd name="T2" fmla="*/ 79 w 224"/>
                <a:gd name="T3" fmla="*/ 160 h 224"/>
                <a:gd name="T4" fmla="*/ 29 w 224"/>
                <a:gd name="T5" fmla="*/ 159 h 224"/>
                <a:gd name="T6" fmla="*/ 35 w 224"/>
                <a:gd name="T7" fmla="*/ 210 h 224"/>
                <a:gd name="T8" fmla="*/ 157 w 224"/>
                <a:gd name="T9" fmla="*/ 157 h 224"/>
                <a:gd name="T10" fmla="*/ 210 w 224"/>
                <a:gd name="T11" fmla="*/ 35 h 224"/>
                <a:gd name="T12" fmla="*/ 159 w 224"/>
                <a:gd name="T13" fmla="*/ 29 h 224"/>
                <a:gd name="T14" fmla="*/ 160 w 224"/>
                <a:gd name="T15" fmla="*/ 79 h 224"/>
                <a:gd name="T16" fmla="*/ 130 w 224"/>
                <a:gd name="T17" fmla="*/ 13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224">
                  <a:moveTo>
                    <a:pt x="130" y="130"/>
                  </a:moveTo>
                  <a:cubicBezTo>
                    <a:pt x="111" y="150"/>
                    <a:pt x="88" y="169"/>
                    <a:pt x="79" y="160"/>
                  </a:cubicBezTo>
                  <a:cubicBezTo>
                    <a:pt x="66" y="147"/>
                    <a:pt x="58" y="136"/>
                    <a:pt x="29" y="159"/>
                  </a:cubicBezTo>
                  <a:cubicBezTo>
                    <a:pt x="0" y="182"/>
                    <a:pt x="22" y="197"/>
                    <a:pt x="35" y="210"/>
                  </a:cubicBezTo>
                  <a:cubicBezTo>
                    <a:pt x="49" y="224"/>
                    <a:pt x="104" y="210"/>
                    <a:pt x="157" y="157"/>
                  </a:cubicBezTo>
                  <a:cubicBezTo>
                    <a:pt x="210" y="104"/>
                    <a:pt x="224" y="49"/>
                    <a:pt x="210" y="35"/>
                  </a:cubicBezTo>
                  <a:cubicBezTo>
                    <a:pt x="197" y="22"/>
                    <a:pt x="182" y="0"/>
                    <a:pt x="159" y="29"/>
                  </a:cubicBezTo>
                  <a:cubicBezTo>
                    <a:pt x="136" y="58"/>
                    <a:pt x="147" y="66"/>
                    <a:pt x="160" y="79"/>
                  </a:cubicBezTo>
                  <a:cubicBezTo>
                    <a:pt x="169" y="88"/>
                    <a:pt x="150" y="111"/>
                    <a:pt x="130" y="13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340099" y="6174122"/>
            <a:ext cx="2378909" cy="432402"/>
            <a:chOff x="9340099" y="6174122"/>
            <a:chExt cx="2378909" cy="432402"/>
          </a:xfrm>
        </p:grpSpPr>
        <p:sp>
          <p:nvSpPr>
            <p:cNvPr id="9" name="TextBox 8"/>
            <p:cNvSpPr txBox="1"/>
            <p:nvPr/>
          </p:nvSpPr>
          <p:spPr>
            <a:xfrm>
              <a:off x="10158196" y="6174122"/>
              <a:ext cx="1560812" cy="412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2520"/>
                </a:lnSpc>
              </a:pPr>
              <a:r>
                <a:rPr lang="cs-CZ" sz="2100" dirty="0"/>
                <a:t>info@fnol.cz</a:t>
              </a:r>
              <a:endParaRPr lang="en-US" sz="2100" dirty="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9340099" y="6272713"/>
              <a:ext cx="522199" cy="333811"/>
            </a:xfrm>
            <a:custGeom>
              <a:avLst/>
              <a:gdLst>
                <a:gd name="T0" fmla="*/ 12 w 234"/>
                <a:gd name="T1" fmla="*/ 16 h 150"/>
                <a:gd name="T2" fmla="*/ 105 w 234"/>
                <a:gd name="T3" fmla="*/ 66 h 150"/>
                <a:gd name="T4" fmla="*/ 117 w 234"/>
                <a:gd name="T5" fmla="*/ 69 h 150"/>
                <a:gd name="T6" fmla="*/ 128 w 234"/>
                <a:gd name="T7" fmla="*/ 66 h 150"/>
                <a:gd name="T8" fmla="*/ 222 w 234"/>
                <a:gd name="T9" fmla="*/ 16 h 150"/>
                <a:gd name="T10" fmla="*/ 223 w 234"/>
                <a:gd name="T11" fmla="*/ 0 h 150"/>
                <a:gd name="T12" fmla="*/ 11 w 234"/>
                <a:gd name="T13" fmla="*/ 0 h 150"/>
                <a:gd name="T14" fmla="*/ 12 w 234"/>
                <a:gd name="T15" fmla="*/ 16 h 150"/>
                <a:gd name="T16" fmla="*/ 225 w 234"/>
                <a:gd name="T17" fmla="*/ 44 h 150"/>
                <a:gd name="T18" fmla="*/ 128 w 234"/>
                <a:gd name="T19" fmla="*/ 94 h 150"/>
                <a:gd name="T20" fmla="*/ 117 w 234"/>
                <a:gd name="T21" fmla="*/ 96 h 150"/>
                <a:gd name="T22" fmla="*/ 105 w 234"/>
                <a:gd name="T23" fmla="*/ 94 h 150"/>
                <a:gd name="T24" fmla="*/ 9 w 234"/>
                <a:gd name="T25" fmla="*/ 44 h 150"/>
                <a:gd name="T26" fmla="*/ 5 w 234"/>
                <a:gd name="T27" fmla="*/ 46 h 150"/>
                <a:gd name="T28" fmla="*/ 5 w 234"/>
                <a:gd name="T29" fmla="*/ 138 h 150"/>
                <a:gd name="T30" fmla="*/ 17 w 234"/>
                <a:gd name="T31" fmla="*/ 150 h 150"/>
                <a:gd name="T32" fmla="*/ 217 w 234"/>
                <a:gd name="T33" fmla="*/ 150 h 150"/>
                <a:gd name="T34" fmla="*/ 230 w 234"/>
                <a:gd name="T35" fmla="*/ 138 h 150"/>
                <a:gd name="T36" fmla="*/ 230 w 234"/>
                <a:gd name="T37" fmla="*/ 46 h 150"/>
                <a:gd name="T38" fmla="*/ 225 w 234"/>
                <a:gd name="T39" fmla="*/ 4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50">
                  <a:moveTo>
                    <a:pt x="12" y="16"/>
                  </a:moveTo>
                  <a:cubicBezTo>
                    <a:pt x="18" y="19"/>
                    <a:pt x="102" y="65"/>
                    <a:pt x="105" y="66"/>
                  </a:cubicBezTo>
                  <a:cubicBezTo>
                    <a:pt x="109" y="68"/>
                    <a:pt x="113" y="69"/>
                    <a:pt x="117" y="69"/>
                  </a:cubicBezTo>
                  <a:cubicBezTo>
                    <a:pt x="121" y="69"/>
                    <a:pt x="125" y="68"/>
                    <a:pt x="128" y="66"/>
                  </a:cubicBezTo>
                  <a:cubicBezTo>
                    <a:pt x="131" y="65"/>
                    <a:pt x="216" y="19"/>
                    <a:pt x="222" y="16"/>
                  </a:cubicBezTo>
                  <a:cubicBezTo>
                    <a:pt x="228" y="13"/>
                    <a:pt x="234" y="0"/>
                    <a:pt x="223" y="0"/>
                  </a:cubicBezTo>
                  <a:lnTo>
                    <a:pt x="11" y="0"/>
                  </a:lnTo>
                  <a:cubicBezTo>
                    <a:pt x="0" y="0"/>
                    <a:pt x="6" y="13"/>
                    <a:pt x="12" y="16"/>
                  </a:cubicBezTo>
                  <a:close/>
                  <a:moveTo>
                    <a:pt x="225" y="44"/>
                  </a:moveTo>
                  <a:cubicBezTo>
                    <a:pt x="218" y="47"/>
                    <a:pt x="132" y="92"/>
                    <a:pt x="128" y="94"/>
                  </a:cubicBezTo>
                  <a:cubicBezTo>
                    <a:pt x="124" y="96"/>
                    <a:pt x="121" y="96"/>
                    <a:pt x="117" y="96"/>
                  </a:cubicBezTo>
                  <a:cubicBezTo>
                    <a:pt x="113" y="96"/>
                    <a:pt x="110" y="96"/>
                    <a:pt x="105" y="94"/>
                  </a:cubicBezTo>
                  <a:cubicBezTo>
                    <a:pt x="101" y="92"/>
                    <a:pt x="16" y="47"/>
                    <a:pt x="9" y="44"/>
                  </a:cubicBezTo>
                  <a:cubicBezTo>
                    <a:pt x="4" y="41"/>
                    <a:pt x="5" y="44"/>
                    <a:pt x="5" y="46"/>
                  </a:cubicBezTo>
                  <a:lnTo>
                    <a:pt x="5" y="138"/>
                  </a:lnTo>
                  <a:cubicBezTo>
                    <a:pt x="5" y="143"/>
                    <a:pt x="12" y="150"/>
                    <a:pt x="17" y="150"/>
                  </a:cubicBezTo>
                  <a:lnTo>
                    <a:pt x="217" y="150"/>
                  </a:lnTo>
                  <a:cubicBezTo>
                    <a:pt x="222" y="150"/>
                    <a:pt x="230" y="143"/>
                    <a:pt x="230" y="138"/>
                  </a:cubicBezTo>
                  <a:lnTo>
                    <a:pt x="230" y="46"/>
                  </a:lnTo>
                  <a:cubicBezTo>
                    <a:pt x="230" y="44"/>
                    <a:pt x="230" y="41"/>
                    <a:pt x="225" y="44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</p:grp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5455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8" b="7808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2" y="1"/>
            <a:ext cx="18287999" cy="10287002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017520" tIns="274320" rIns="3017520" bIns="274320" rtlCol="0" anchor="ctr" anchorCtr="0"/>
          <a:lstStyle/>
          <a:p>
            <a:pPr algn="ctr">
              <a:spcBef>
                <a:spcPts val="600"/>
              </a:spcBef>
            </a:pPr>
            <a:r>
              <a:rPr lang="cs-CZ" sz="7200" dirty="0">
                <a:gradFill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  <a:latin typeface="+mj-lt"/>
                <a:ea typeface="Roboto Black" panose="02000000000000000000" pitchFamily="2" charset="0"/>
              </a:rPr>
              <a:t>DĚKUJEME ZA POZORNOST</a:t>
            </a:r>
            <a:endParaRPr lang="en-US" sz="7200" dirty="0">
              <a:gradFill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cs-CZ" sz="2400" spc="200" dirty="0">
                <a:solidFill>
                  <a:schemeClr val="bg1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2400" spc="200" dirty="0">
              <a:solidFill>
                <a:schemeClr val="bg1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72" y="6367636"/>
            <a:ext cx="2485377" cy="65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30001"/>
      </p:ext>
    </p:extLst>
  </p:cSld>
  <p:clrMapOvr>
    <a:masterClrMapping/>
  </p:clrMapOvr>
  <p:transition spd="slow">
    <p:wipe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 p14:presetBounceEnd="54000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54000" fill="hold" grpId="0" nodeType="withEffect">
                                      <p:stCondLst>
                                        <p:cond delay="2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54000" fill="hold" grpId="0" nodeType="withEffect">
                                      <p:stCondLst>
                                        <p:cond delay="50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uiExpand="1" build="allAtOnce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654536" cy="914400"/>
          </a:xfrm>
        </p:spPr>
        <p:txBody>
          <a:bodyPr>
            <a:normAutofit/>
          </a:bodyPr>
          <a:lstStyle/>
          <a:p>
            <a:r>
              <a:rPr lang="cs-CZ" dirty="0"/>
              <a:t>Trojúhelník kompromisů</a:t>
            </a:r>
          </a:p>
        </p:txBody>
      </p:sp>
      <p:grpSp>
        <p:nvGrpSpPr>
          <p:cNvPr id="3" name="Skupina 7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687616" y="1687116"/>
            <a:ext cx="8956882" cy="7776864"/>
            <a:chOff x="1008" y="524"/>
            <a:chExt cx="3768" cy="3268"/>
          </a:xfrm>
        </p:grpSpPr>
        <p:sp>
          <p:nvSpPr>
            <p:cNvPr id="14" name="AutoShape 5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cs-CZ"/>
            </a:p>
          </p:txBody>
        </p:sp>
        <p:sp>
          <p:nvSpPr>
            <p:cNvPr id="15" name="Oval 6"/>
            <p:cNvSpPr>
              <a:spLocks noChangeArrowheads="1"/>
            </p:cNvSpPr>
            <p:nvPr/>
          </p:nvSpPr>
          <p:spPr bwMode="auto">
            <a:xfrm>
              <a:off x="1008" y="2693"/>
              <a:ext cx="1116" cy="1099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200" b="1" dirty="0">
                  <a:solidFill>
                    <a:srgbClr val="00529C"/>
                  </a:solidFill>
                  <a:latin typeface="Calibri" pitchFamily="34" charset="0"/>
                </a:rPr>
                <a:t>Zaměnitelnost produktů (léčiv, SZM atd.)</a:t>
              </a:r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auto">
            <a:xfrm>
              <a:off x="2334" y="524"/>
              <a:ext cx="1116" cy="1093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500" b="1" dirty="0">
                  <a:solidFill>
                    <a:srgbClr val="00529C"/>
                  </a:solidFill>
                  <a:latin typeface="Calibri" pitchFamily="34" charset="0"/>
                </a:rPr>
                <a:t>Zákon </a:t>
              </a:r>
            </a:p>
            <a:p>
              <a:pPr algn="ctr"/>
              <a:r>
                <a:rPr lang="cs-CZ" sz="2500" b="1" dirty="0">
                  <a:solidFill>
                    <a:srgbClr val="00529C"/>
                  </a:solidFill>
                  <a:latin typeface="Calibri" pitchFamily="34" charset="0"/>
                </a:rPr>
                <a:t>o zdravotních</a:t>
              </a:r>
            </a:p>
            <a:p>
              <a:pPr algn="ctr"/>
              <a:r>
                <a:rPr lang="cs-CZ" sz="2500" b="1" dirty="0">
                  <a:solidFill>
                    <a:srgbClr val="00529C"/>
                  </a:solidFill>
                  <a:latin typeface="Calibri" pitchFamily="34" charset="0"/>
                </a:rPr>
                <a:t>službách</a:t>
              </a: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3660" y="2721"/>
              <a:ext cx="1116" cy="1071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500" b="1" dirty="0">
                  <a:solidFill>
                    <a:srgbClr val="00529C"/>
                  </a:solidFill>
                </a:rPr>
                <a:t>Zákon </a:t>
              </a:r>
            </a:p>
            <a:p>
              <a:pPr algn="ctr"/>
              <a:r>
                <a:rPr lang="cs-CZ" sz="2500" b="1" dirty="0">
                  <a:solidFill>
                    <a:srgbClr val="00529C"/>
                  </a:solidFill>
                </a:rPr>
                <a:t>o zadávání veřejných</a:t>
              </a:r>
            </a:p>
            <a:p>
              <a:pPr algn="ctr"/>
              <a:r>
                <a:rPr lang="cs-CZ" sz="2500" b="1" dirty="0">
                  <a:solidFill>
                    <a:srgbClr val="00529C"/>
                  </a:solidFill>
                </a:rPr>
                <a:t>zakázek</a:t>
              </a:r>
            </a:p>
          </p:txBody>
        </p:sp>
      </p:grpSp>
      <p:sp>
        <p:nvSpPr>
          <p:cNvPr id="18" name="Obdélník 17"/>
          <p:cNvSpPr/>
          <p:nvPr/>
        </p:nvSpPr>
        <p:spPr>
          <a:xfrm>
            <a:off x="1727176" y="4999484"/>
            <a:ext cx="708931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500" dirty="0">
                <a:latin typeface="Calibri" pitchFamily="34" charset="0"/>
              </a:rPr>
              <a:t>→ Stále se pohybujeme v trojúhelníku</a:t>
            </a:r>
          </a:p>
        </p:txBody>
      </p:sp>
    </p:spTree>
    <p:extLst>
      <p:ext uri="{BB962C8B-B14F-4D97-AF65-F5344CB8AC3E}">
        <p14:creationId xmlns:p14="http://schemas.microsoft.com/office/powerpoint/2010/main" val="1484807800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2">
            <a:extLst/>
          </p:cNvPr>
          <p:cNvSpPr txBox="1">
            <a:spLocks/>
          </p:cNvSpPr>
          <p:nvPr/>
        </p:nvSpPr>
        <p:spPr>
          <a:xfrm>
            <a:off x="914401" y="852488"/>
            <a:ext cx="13623926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4800" dirty="0"/>
              <a:t>PŘÍPRAVA A PRŮBĚH VEŘEJNÉ ZAKÁZKY</a:t>
            </a:r>
            <a:endParaRPr lang="en-US" sz="4800" dirty="0"/>
          </a:p>
        </p:txBody>
      </p:sp>
      <p:pic>
        <p:nvPicPr>
          <p:cNvPr id="10" name="Grafický objekt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2127" y="2462213"/>
            <a:ext cx="3394076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cký objekt 1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0126" y="4214813"/>
            <a:ext cx="3394076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cký objekt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9239" y="5989639"/>
            <a:ext cx="3394076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Grafický objekt 1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6438" y="4237039"/>
            <a:ext cx="3395663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cký objekt 1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325226" y="2506664"/>
            <a:ext cx="3394076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Grafický objekt 1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66276" y="746126"/>
            <a:ext cx="3395663" cy="339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cký objekt 6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74926" y="4195763"/>
            <a:ext cx="3395663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18"/>
          <p:cNvGrpSpPr>
            <a:grpSpLocks/>
          </p:cNvGrpSpPr>
          <p:nvPr/>
        </p:nvGrpSpPr>
        <p:grpSpPr bwMode="auto">
          <a:xfrm>
            <a:off x="2718332" y="58735"/>
            <a:ext cx="12904259" cy="8920963"/>
            <a:chOff x="2719051" y="59174"/>
            <a:chExt cx="12904188" cy="8920084"/>
          </a:xfrm>
        </p:grpSpPr>
        <p:sp>
          <p:nvSpPr>
            <p:cNvPr id="20" name="Obdélník 19">
              <a:extLst/>
            </p:cNvPr>
            <p:cNvSpPr/>
            <p:nvPr/>
          </p:nvSpPr>
          <p:spPr>
            <a:xfrm rot="18900000">
              <a:off x="3493218" y="2124670"/>
              <a:ext cx="2285988" cy="14294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840"/>
                </a:spcBef>
                <a:defRPr/>
              </a:pPr>
              <a:r>
                <a:rPr lang="cs-CZ" sz="2000" dirty="0">
                  <a:solidFill>
                    <a:schemeClr val="accent5"/>
                  </a:solidFill>
                </a:rPr>
                <a:t>TECHNICKÁ SPECIFIKACE HODNOTÍCÍ UKAZATELÉ</a:t>
              </a:r>
            </a:p>
          </p:txBody>
        </p:sp>
        <p:sp>
          <p:nvSpPr>
            <p:cNvPr id="50189" name="Obdélník 21"/>
            <p:cNvSpPr>
              <a:spLocks noChangeArrowheads="1"/>
            </p:cNvSpPr>
            <p:nvPr/>
          </p:nvSpPr>
          <p:spPr bwMode="auto">
            <a:xfrm rot="2700000">
              <a:off x="1952318" y="6688044"/>
              <a:ext cx="2285975" cy="752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839"/>
                </a:spcBef>
              </a:pPr>
              <a:r>
                <a:rPr lang="cs-CZ" sz="2000">
                  <a:solidFill>
                    <a:schemeClr val="accent1"/>
                  </a:solidFill>
                  <a:latin typeface="Calibri" pitchFamily="34" charset="0"/>
                </a:rPr>
                <a:t>STÁLÝ MONITORING TRHU</a:t>
              </a:r>
            </a:p>
          </p:txBody>
        </p:sp>
        <p:sp>
          <p:nvSpPr>
            <p:cNvPr id="23" name="Obdélník 22">
              <a:extLst/>
            </p:cNvPr>
            <p:cNvSpPr/>
            <p:nvPr/>
          </p:nvSpPr>
          <p:spPr>
            <a:xfrm rot="2700000">
              <a:off x="5372925" y="6607487"/>
              <a:ext cx="2555624" cy="10910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840"/>
                </a:spcBef>
                <a:defRPr/>
              </a:pPr>
              <a:r>
                <a:rPr lang="cs-CZ" sz="2000" dirty="0">
                  <a:solidFill>
                    <a:schemeClr val="accent4"/>
                  </a:solidFill>
                </a:rPr>
                <a:t>TEXTY SMLUV (SOUČÁST ZADÁVACÍ DOKUMENTACE)</a:t>
              </a:r>
            </a:p>
          </p:txBody>
        </p:sp>
        <p:sp>
          <p:nvSpPr>
            <p:cNvPr id="50191" name="Obdélník 23"/>
            <p:cNvSpPr>
              <a:spLocks noChangeArrowheads="1"/>
            </p:cNvSpPr>
            <p:nvPr/>
          </p:nvSpPr>
          <p:spPr bwMode="auto">
            <a:xfrm rot="18900000">
              <a:off x="9503505" y="7988187"/>
              <a:ext cx="3925524" cy="99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839"/>
                </a:spcBef>
              </a:pPr>
              <a:r>
                <a:rPr lang="cs-CZ" sz="1800" dirty="0">
                  <a:solidFill>
                    <a:schemeClr val="accent2"/>
                  </a:solidFill>
                  <a:latin typeface="Calibri" pitchFamily="34" charset="0"/>
                </a:rPr>
                <a:t>STANOVENÍ VELIKOSTI VEŘEJNÉ ZAKÁZKY (OBJEM, DODÁVEK, DÉLKA SLUŽBY, CENA STAVBY…)</a:t>
              </a:r>
            </a:p>
          </p:txBody>
        </p:sp>
        <p:sp>
          <p:nvSpPr>
            <p:cNvPr id="25" name="Obdélník 24">
              <a:extLst/>
            </p:cNvPr>
            <p:cNvSpPr/>
            <p:nvPr/>
          </p:nvSpPr>
          <p:spPr>
            <a:xfrm rot="18900000">
              <a:off x="8876400" y="3944858"/>
              <a:ext cx="2406636" cy="15320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840"/>
                </a:spcBef>
                <a:defRPr/>
              </a:pPr>
              <a:r>
                <a:rPr lang="cs-CZ" sz="2000" dirty="0">
                  <a:solidFill>
                    <a:srgbClr val="FF0000"/>
                  </a:solidFill>
                </a:rPr>
                <a:t>TEXT A ADMINISTRACE VEŘEJNÉ ZAKÁZKY</a:t>
              </a:r>
            </a:p>
            <a:p>
              <a:pPr algn="ctr">
                <a:lnSpc>
                  <a:spcPct val="110000"/>
                </a:lnSpc>
                <a:spcBef>
                  <a:spcPts val="840"/>
                </a:spcBef>
                <a:defRPr/>
              </a:pPr>
              <a:endParaRPr lang="cs-CZ" sz="2000" dirty="0">
                <a:solidFill>
                  <a:schemeClr val="accent6"/>
                </a:solidFill>
              </a:endParaRPr>
            </a:p>
          </p:txBody>
        </p:sp>
        <p:sp>
          <p:nvSpPr>
            <p:cNvPr id="50193" name="Obdélník 25"/>
            <p:cNvSpPr>
              <a:spLocks noChangeArrowheads="1"/>
            </p:cNvSpPr>
            <p:nvPr/>
          </p:nvSpPr>
          <p:spPr bwMode="auto">
            <a:xfrm rot="18900000">
              <a:off x="12835224" y="5026338"/>
              <a:ext cx="2788015" cy="75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839"/>
                </a:spcBef>
              </a:pPr>
              <a:r>
                <a:rPr lang="cs-CZ" sz="2000" dirty="0">
                  <a:solidFill>
                    <a:srgbClr val="0070C0"/>
                  </a:solidFill>
                  <a:latin typeface="Calibri" pitchFamily="34" charset="0"/>
                </a:rPr>
                <a:t>HODNOCENÍ (HODNOTÍCÍ KOMISE)</a:t>
              </a:r>
            </a:p>
          </p:txBody>
        </p:sp>
        <p:sp>
          <p:nvSpPr>
            <p:cNvPr id="50194" name="Obdélník 26"/>
            <p:cNvSpPr>
              <a:spLocks noChangeArrowheads="1"/>
            </p:cNvSpPr>
            <p:nvPr/>
          </p:nvSpPr>
          <p:spPr bwMode="auto">
            <a:xfrm rot="2700000">
              <a:off x="11302747" y="960757"/>
              <a:ext cx="2555675" cy="752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839"/>
                </a:spcBef>
              </a:pPr>
              <a:r>
                <a:rPr lang="cs-CZ" sz="2000">
                  <a:solidFill>
                    <a:schemeClr val="accent1"/>
                  </a:solidFill>
                  <a:latin typeface="Calibri" pitchFamily="34" charset="0"/>
                </a:rPr>
                <a:t>REALIZACE, SPOTŘEBA, UŽITÍ</a:t>
              </a:r>
            </a:p>
          </p:txBody>
        </p:sp>
      </p:grp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791072" y="8299930"/>
            <a:ext cx="1618479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600">
                <a:latin typeface="Calibri" pitchFamily="34" charset="0"/>
              </a:rPr>
              <a:t>TÝMOVÁ PRÁCE – VŠE MUSÍ ZAPADAT – </a:t>
            </a:r>
          </a:p>
          <a:p>
            <a:r>
              <a:rPr lang="cs-CZ" sz="3600">
                <a:latin typeface="Calibri" pitchFamily="34" charset="0"/>
              </a:rPr>
              <a:t>JAKO PUZZLE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C72E431E-D405-45C6-A9BB-D696B244AAD3}"/>
              </a:ext>
            </a:extLst>
          </p:cNvPr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24" name="Obdélník 23">
              <a:extLst>
                <a:ext uri="{FF2B5EF4-FFF2-40B4-BE49-F238E27FC236}">
                  <a16:creationId xmlns:a16="http://schemas.microsoft.com/office/drawing/2014/main" id="{3D17C7E7-29DD-4E37-81C9-348DC2868C86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6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C82D02D5-10F1-4DC3-A8AA-25558CF3D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2BD8B518-DDD9-45D5-83B4-D0CD00322BF9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8" name="Přímá spojnice 27">
              <a:extLst>
                <a:ext uri="{FF2B5EF4-FFF2-40B4-BE49-F238E27FC236}">
                  <a16:creationId xmlns:a16="http://schemas.microsoft.com/office/drawing/2014/main" id="{2FAABF7F-46D1-4262-82FA-E6F64C2005DA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2"/>
          <p:cNvSpPr>
            <a:spLocks noGrp="1"/>
          </p:cNvSpPr>
          <p:nvPr>
            <p:ph type="title"/>
          </p:nvPr>
        </p:nvSpPr>
        <p:spPr>
          <a:xfrm>
            <a:off x="914400" y="754063"/>
            <a:ext cx="14373225" cy="1031875"/>
          </a:xfrm>
        </p:spPr>
        <p:txBody>
          <a:bodyPr>
            <a:normAutofit fontScale="90000"/>
          </a:bodyPr>
          <a:lstStyle/>
          <a:p>
            <a:r>
              <a:rPr lang="cs-CZ" dirty="0"/>
              <a:t>SPECIFIKA KVALITNÍHO NAKUPOVÁNÍ (KVALITNÍ PŘÍPRAVY VEŘEJNÝCH ZAKÁZEK)</a:t>
            </a:r>
            <a:endParaRPr lang="en-US" dirty="0"/>
          </a:p>
        </p:txBody>
      </p:sp>
      <p:grpSp>
        <p:nvGrpSpPr>
          <p:cNvPr id="2" name="Skupina 24"/>
          <p:cNvGrpSpPr>
            <a:grpSpLocks/>
          </p:cNvGrpSpPr>
          <p:nvPr/>
        </p:nvGrpSpPr>
        <p:grpSpPr bwMode="auto">
          <a:xfrm>
            <a:off x="968374" y="2406650"/>
            <a:ext cx="15952489" cy="823913"/>
            <a:chOff x="968807" y="1983147"/>
            <a:chExt cx="7532251" cy="822960"/>
          </a:xfrm>
        </p:grpSpPr>
        <p:sp>
          <p:nvSpPr>
            <p:cNvPr id="27" name="Freeform 86"/>
            <p:cNvSpPr>
              <a:spLocks/>
            </p:cNvSpPr>
            <p:nvPr/>
          </p:nvSpPr>
          <p:spPr bwMode="auto">
            <a:xfrm>
              <a:off x="968807" y="1983147"/>
              <a:ext cx="388275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137160" tIns="68580" rIns="137160" bIns="6858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4050" b="1" dirty="0">
                  <a:solidFill>
                    <a:schemeClr val="bg1"/>
                  </a:solidFill>
                  <a:latin typeface="+mn-lt"/>
                  <a:cs typeface="+mn-cs"/>
                </a:rPr>
                <a:t>1</a:t>
              </a:r>
              <a:endParaRPr lang="en-US" sz="405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61472" name="TextBox 15"/>
            <p:cNvSpPr txBox="1">
              <a:spLocks noChangeArrowheads="1"/>
            </p:cNvSpPr>
            <p:nvPr/>
          </p:nvSpPr>
          <p:spPr bwMode="auto">
            <a:xfrm>
              <a:off x="1463088" y="2092185"/>
              <a:ext cx="703797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pl-PL" sz="2800" dirty="0">
                  <a:latin typeface="Calibri" pitchFamily="34" charset="0"/>
                </a:rPr>
                <a:t>Znalost produktů a jejich postavení na relevantním trhu </a:t>
              </a:r>
              <a:endParaRPr lang="id-ID" sz="2800" dirty="0">
                <a:latin typeface="Calibri" pitchFamily="34" charset="0"/>
              </a:endParaRPr>
            </a:p>
          </p:txBody>
        </p:sp>
      </p:grpSp>
      <p:grpSp>
        <p:nvGrpSpPr>
          <p:cNvPr id="3" name="Skupina 28"/>
          <p:cNvGrpSpPr>
            <a:grpSpLocks/>
          </p:cNvGrpSpPr>
          <p:nvPr/>
        </p:nvGrpSpPr>
        <p:grpSpPr bwMode="auto">
          <a:xfrm>
            <a:off x="968375" y="3659188"/>
            <a:ext cx="7389813" cy="823912"/>
            <a:chOff x="968807" y="1983147"/>
            <a:chExt cx="7389375" cy="822960"/>
          </a:xfrm>
        </p:grpSpPr>
        <p:sp>
          <p:nvSpPr>
            <p:cNvPr id="30" name="Freeform 86">
              <a:extLst/>
            </p:cNvPr>
            <p:cNvSpPr>
              <a:spLocks/>
            </p:cNvSpPr>
            <p:nvPr/>
          </p:nvSpPr>
          <p:spPr bwMode="auto">
            <a:xfrm>
              <a:off x="968807" y="1983147"/>
              <a:ext cx="822276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137160" tIns="68580" rIns="137160" bIns="6858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4050" b="1" dirty="0">
                  <a:solidFill>
                    <a:schemeClr val="bg1"/>
                  </a:solidFill>
                  <a:latin typeface="+mn-lt"/>
                  <a:cs typeface="+mn-cs"/>
                </a:rPr>
                <a:t>2</a:t>
              </a:r>
              <a:endParaRPr lang="en-US" sz="405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61470" name="TextBox 15"/>
            <p:cNvSpPr txBox="1">
              <a:spLocks noChangeArrowheads="1"/>
            </p:cNvSpPr>
            <p:nvPr/>
          </p:nvSpPr>
          <p:spPr bwMode="auto">
            <a:xfrm>
              <a:off x="1943200" y="2092186"/>
              <a:ext cx="64149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pl-PL" sz="2800" dirty="0">
                  <a:latin typeface="Calibri" pitchFamily="34" charset="0"/>
                </a:rPr>
                <a:t>Jasná definice co od produktů očekáváme</a:t>
              </a:r>
              <a:endParaRPr lang="id-ID" sz="2800" dirty="0">
                <a:latin typeface="Calibri" pitchFamily="34" charset="0"/>
              </a:endParaRPr>
            </a:p>
          </p:txBody>
        </p:sp>
      </p:grpSp>
      <p:grpSp>
        <p:nvGrpSpPr>
          <p:cNvPr id="4" name="Skupina 31"/>
          <p:cNvGrpSpPr>
            <a:grpSpLocks/>
          </p:cNvGrpSpPr>
          <p:nvPr/>
        </p:nvGrpSpPr>
        <p:grpSpPr bwMode="auto">
          <a:xfrm>
            <a:off x="968375" y="4911725"/>
            <a:ext cx="7747000" cy="823913"/>
            <a:chOff x="968807" y="1983147"/>
            <a:chExt cx="7746565" cy="822960"/>
          </a:xfrm>
        </p:grpSpPr>
        <p:sp>
          <p:nvSpPr>
            <p:cNvPr id="33" name="Freeform 86">
              <a:extLst/>
            </p:cNvPr>
            <p:cNvSpPr>
              <a:spLocks/>
            </p:cNvSpPr>
            <p:nvPr/>
          </p:nvSpPr>
          <p:spPr bwMode="auto">
            <a:xfrm>
              <a:off x="968807" y="1983147"/>
              <a:ext cx="822279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137160" tIns="68580" rIns="137160" bIns="6858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4050" b="1" dirty="0">
                  <a:solidFill>
                    <a:schemeClr val="bg1"/>
                  </a:solidFill>
                  <a:latin typeface="+mn-lt"/>
                  <a:cs typeface="+mn-cs"/>
                </a:rPr>
                <a:t>3</a:t>
              </a:r>
              <a:endParaRPr lang="en-US" sz="405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61468" name="TextBox 15"/>
            <p:cNvSpPr txBox="1">
              <a:spLocks noChangeArrowheads="1"/>
            </p:cNvSpPr>
            <p:nvPr/>
          </p:nvSpPr>
          <p:spPr bwMode="auto">
            <a:xfrm>
              <a:off x="1943200" y="2092185"/>
              <a:ext cx="6772172" cy="522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pl-PL" sz="2800" dirty="0">
                  <a:latin typeface="Calibri" pitchFamily="34" charset="0"/>
                </a:rPr>
                <a:t>Přesné popsání metodiky výběru dodavatele</a:t>
              </a:r>
              <a:endParaRPr lang="id-ID" sz="2800" dirty="0">
                <a:latin typeface="Calibri" pitchFamily="34" charset="0"/>
              </a:endParaRPr>
            </a:p>
          </p:txBody>
        </p:sp>
      </p:grpSp>
      <p:grpSp>
        <p:nvGrpSpPr>
          <p:cNvPr id="5" name="Skupina 31"/>
          <p:cNvGrpSpPr>
            <a:grpSpLocks/>
          </p:cNvGrpSpPr>
          <p:nvPr/>
        </p:nvGrpSpPr>
        <p:grpSpPr bwMode="auto">
          <a:xfrm>
            <a:off x="968375" y="6164263"/>
            <a:ext cx="13288192" cy="823912"/>
            <a:chOff x="968807" y="1983147"/>
            <a:chExt cx="13287446" cy="823540"/>
          </a:xfrm>
        </p:grpSpPr>
        <p:sp>
          <p:nvSpPr>
            <p:cNvPr id="17" name="Freeform 86">
              <a:extLst/>
            </p:cNvPr>
            <p:cNvSpPr>
              <a:spLocks/>
            </p:cNvSpPr>
            <p:nvPr/>
          </p:nvSpPr>
          <p:spPr bwMode="auto">
            <a:xfrm>
              <a:off x="968807" y="1983147"/>
              <a:ext cx="822279" cy="82354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137160" tIns="68580" rIns="137160" bIns="6858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4050" b="1" dirty="0">
                  <a:solidFill>
                    <a:schemeClr val="bg1"/>
                  </a:solidFill>
                  <a:latin typeface="+mn-lt"/>
                  <a:cs typeface="+mn-cs"/>
                </a:rPr>
                <a:t>4</a:t>
              </a:r>
              <a:endParaRPr lang="en-US" sz="405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61466" name="TextBox 15"/>
            <p:cNvSpPr txBox="1">
              <a:spLocks noChangeArrowheads="1"/>
            </p:cNvSpPr>
            <p:nvPr/>
          </p:nvSpPr>
          <p:spPr bwMode="auto">
            <a:xfrm>
              <a:off x="1943199" y="2092185"/>
              <a:ext cx="12313054" cy="52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pl-PL" sz="2800" dirty="0">
                  <a:latin typeface="Calibri" pitchFamily="34" charset="0"/>
                </a:rPr>
                <a:t>Z toho vyplývající zvyšující se časová a odborná náročnost na zadavatele</a:t>
              </a:r>
              <a:endParaRPr lang="id-ID" sz="2800" dirty="0">
                <a:latin typeface="Calibri" pitchFamily="34" charset="0"/>
              </a:endParaRPr>
            </a:p>
          </p:txBody>
        </p:sp>
      </p:grpSp>
      <p:grpSp>
        <p:nvGrpSpPr>
          <p:cNvPr id="34" name="Skupina 7">
            <a:extLst>
              <a:ext uri="{FF2B5EF4-FFF2-40B4-BE49-F238E27FC236}">
                <a16:creationId xmlns:a16="http://schemas.microsoft.com/office/drawing/2014/main" id="{BD6BFCC6-F1B7-45F0-83B2-7600C32ADA7F}"/>
              </a:ext>
            </a:extLst>
          </p:cNvPr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35" name="Obdélník 34">
              <a:extLst>
                <a:ext uri="{FF2B5EF4-FFF2-40B4-BE49-F238E27FC236}">
                  <a16:creationId xmlns:a16="http://schemas.microsoft.com/office/drawing/2014/main" id="{28B8F0D1-AE63-4E62-9439-D87F8EC5C520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6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E363DD14-00AB-4C91-BCDE-E1D1DCA26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ovéPole 37">
              <a:extLst>
                <a:ext uri="{FF2B5EF4-FFF2-40B4-BE49-F238E27FC236}">
                  <a16:creationId xmlns:a16="http://schemas.microsoft.com/office/drawing/2014/main" id="{87C88AB1-D3A1-432F-871D-FC7DA8889F39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9" name="Přímá spojnice 38">
              <a:extLst>
                <a:ext uri="{FF2B5EF4-FFF2-40B4-BE49-F238E27FC236}">
                  <a16:creationId xmlns:a16="http://schemas.microsoft.com/office/drawing/2014/main" id="{DBEA9C55-278A-4776-81FF-CF5F11A819C4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ropbox\FNOL\FNOL_Design manual\PPT\FNOL_logo.png">
            <a:extLst>
              <a:ext uri="{FF2B5EF4-FFF2-40B4-BE49-F238E27FC236}">
                <a16:creationId xmlns:a16="http://schemas.microsoft.com/office/drawing/2014/main" id="{D9014139-97C6-4726-85E5-CE83148C0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1852" y="917769"/>
            <a:ext cx="2110720" cy="55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DC75BE9E-E148-4C0F-9CBF-FAC3BD3C5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07370"/>
              </p:ext>
            </p:extLst>
          </p:nvPr>
        </p:nvGraphicFramePr>
        <p:xfrm>
          <a:off x="789819" y="823020"/>
          <a:ext cx="7490086" cy="6035040"/>
        </p:xfrm>
        <a:graphic>
          <a:graphicData uri="http://schemas.openxmlformats.org/drawingml/2006/table">
            <a:tbl>
              <a:tblPr firstCol="1" lastCol="1">
                <a:tableStyleId>{5C22544A-7EE6-4342-B048-85BDC9FD1C3A}</a:tableStyleId>
              </a:tblPr>
              <a:tblGrid>
                <a:gridCol w="868487">
                  <a:extLst>
                    <a:ext uri="{9D8B030D-6E8A-4147-A177-3AD203B41FA5}">
                      <a16:colId xmlns:a16="http://schemas.microsoft.com/office/drawing/2014/main" val="3683919834"/>
                    </a:ext>
                  </a:extLst>
                </a:gridCol>
                <a:gridCol w="5901518">
                  <a:extLst>
                    <a:ext uri="{9D8B030D-6E8A-4147-A177-3AD203B41FA5}">
                      <a16:colId xmlns:a16="http://schemas.microsoft.com/office/drawing/2014/main" val="4215946754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126183009"/>
                    </a:ext>
                  </a:extLst>
                </a:gridCol>
              </a:tblGrid>
              <a:tr h="3600400">
                <a:tc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/>
                        <a:t>VNĚJŠÍ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Konkurenční prostředí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Reference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Registr SÚKL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Substituty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Registr smluv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Informace z jiných nemocnic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Tender arena – NEN</a:t>
                      </a:r>
                      <a:br>
                        <a:rPr lang="cs-CZ" sz="2400" dirty="0"/>
                      </a:br>
                      <a:r>
                        <a:rPr lang="cs-CZ" sz="2400" dirty="0"/>
                        <a:t>(zadávací dokumentace jiných zadavatelů)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Cenové regulace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Úhradové mechanismy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dirty="0"/>
                        <a:t>Atd.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ZÁKLADNÍ MARKETING ZNALOSTI</a:t>
                      </a: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268634199"/>
                  </a:ext>
                </a:extLst>
              </a:tr>
              <a:tr h="184769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kumimoji="0" lang="cs-CZ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VNITŘNÍ</a:t>
                      </a:r>
                      <a:endParaRPr lang="cs-CZ" sz="2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Zkušenosti se stávajícím dodavatelem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Kvalita dodávek – záznamy nekvality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Spotřeba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Klinická omezení</a:t>
                      </a:r>
                    </a:p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Atd.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336436"/>
                  </a:ext>
                </a:extLst>
              </a:tr>
            </a:tbl>
          </a:graphicData>
        </a:graphic>
      </p:graphicFrame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91A72CEA-9D4A-4D89-94E0-9EB118E1EA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000707" y="2038048"/>
          <a:ext cx="2447549" cy="360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549">
                  <a:extLst>
                    <a:ext uri="{9D8B030D-6E8A-4147-A177-3AD203B41FA5}">
                      <a16:colId xmlns:a16="http://schemas.microsoft.com/office/drawing/2014/main" val="4215946754"/>
                    </a:ext>
                  </a:extLst>
                </a:gridCol>
              </a:tblGrid>
              <a:tr h="3604984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Marketingový průzkum konkurenčního prostředí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34199"/>
                  </a:ext>
                </a:extLst>
              </a:tr>
            </a:tbl>
          </a:graphicData>
        </a:graphic>
      </p:graphicFrame>
      <p:sp>
        <p:nvSpPr>
          <p:cNvPr id="16" name="TextovéPole 15">
            <a:extLst>
              <a:ext uri="{FF2B5EF4-FFF2-40B4-BE49-F238E27FC236}">
                <a16:creationId xmlns:a16="http://schemas.microsoft.com/office/drawing/2014/main" id="{C652FC33-5C54-4479-9607-9F7D29F2CED4}"/>
              </a:ext>
            </a:extLst>
          </p:cNvPr>
          <p:cNvSpPr txBox="1"/>
          <p:nvPr/>
        </p:nvSpPr>
        <p:spPr>
          <a:xfrm>
            <a:off x="1547614" y="7386727"/>
            <a:ext cx="14906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dirty="0">
                <a:solidFill>
                  <a:schemeClr val="accent1"/>
                </a:solidFill>
              </a:rPr>
              <a:t>PŘÍPRAVA ZADÁVACÍ DOKUMENTACE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5BF583C7-0D68-47C2-9312-7A1DF4785976}"/>
              </a:ext>
            </a:extLst>
          </p:cNvPr>
          <p:cNvCxnSpPr>
            <a:cxnSpLocks/>
          </p:cNvCxnSpPr>
          <p:nvPr/>
        </p:nvCxnSpPr>
        <p:spPr>
          <a:xfrm>
            <a:off x="8207896" y="3840540"/>
            <a:ext cx="7928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Tabulka 24">
            <a:extLst>
              <a:ext uri="{FF2B5EF4-FFF2-40B4-BE49-F238E27FC236}">
                <a16:creationId xmlns:a16="http://schemas.microsoft.com/office/drawing/2014/main" id="{E938F373-4838-459F-B586-6CEF6BE8A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19292"/>
              </p:ext>
            </p:extLst>
          </p:nvPr>
        </p:nvGraphicFramePr>
        <p:xfrm>
          <a:off x="12169058" y="2038048"/>
          <a:ext cx="2447549" cy="360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549">
                  <a:extLst>
                    <a:ext uri="{9D8B030D-6E8A-4147-A177-3AD203B41FA5}">
                      <a16:colId xmlns:a16="http://schemas.microsoft.com/office/drawing/2014/main" val="4215946754"/>
                    </a:ext>
                  </a:extLst>
                </a:gridCol>
              </a:tblGrid>
              <a:tr h="3604984">
                <a:tc>
                  <a:txBody>
                    <a:bodyPr/>
                    <a:lstStyle/>
                    <a:p>
                      <a:pPr marL="0" marR="0" lvl="0" indent="0" algn="l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/>
                        <a:t>Předběžná tržní konzultace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34199"/>
                  </a:ext>
                </a:extLst>
              </a:tr>
            </a:tbl>
          </a:graphicData>
        </a:graphic>
      </p:graphicFrame>
      <p:cxnSp>
        <p:nvCxnSpPr>
          <p:cNvPr id="27" name="Přímá spojnice se šipkou 26">
            <a:extLst>
              <a:ext uri="{FF2B5EF4-FFF2-40B4-BE49-F238E27FC236}">
                <a16:creationId xmlns:a16="http://schemas.microsoft.com/office/drawing/2014/main" id="{BE025565-BB73-433B-9BFB-7E02E14AF672}"/>
              </a:ext>
            </a:extLst>
          </p:cNvPr>
          <p:cNvCxnSpPr>
            <a:cxnSpLocks/>
          </p:cNvCxnSpPr>
          <p:nvPr/>
        </p:nvCxnSpPr>
        <p:spPr>
          <a:xfrm>
            <a:off x="11376247" y="3840540"/>
            <a:ext cx="79281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09786860-3ED1-427F-B29D-0112070DE375}"/>
              </a:ext>
            </a:extLst>
          </p:cNvPr>
          <p:cNvSpPr/>
          <p:nvPr/>
        </p:nvSpPr>
        <p:spPr>
          <a:xfrm rot="5400000">
            <a:off x="4535488" y="6505552"/>
            <a:ext cx="86409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Šipka: doprava 30">
            <a:extLst>
              <a:ext uri="{FF2B5EF4-FFF2-40B4-BE49-F238E27FC236}">
                <a16:creationId xmlns:a16="http://schemas.microsoft.com/office/drawing/2014/main" id="{217799A7-4676-4657-A9D6-0C4523E34A35}"/>
              </a:ext>
            </a:extLst>
          </p:cNvPr>
          <p:cNvSpPr/>
          <p:nvPr/>
        </p:nvSpPr>
        <p:spPr>
          <a:xfrm rot="5400000">
            <a:off x="9227877" y="5995365"/>
            <a:ext cx="184774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Šipka: doprava 32">
            <a:extLst>
              <a:ext uri="{FF2B5EF4-FFF2-40B4-BE49-F238E27FC236}">
                <a16:creationId xmlns:a16="http://schemas.microsoft.com/office/drawing/2014/main" id="{83638837-7221-4728-836F-215C63120D2D}"/>
              </a:ext>
            </a:extLst>
          </p:cNvPr>
          <p:cNvSpPr/>
          <p:nvPr/>
        </p:nvSpPr>
        <p:spPr>
          <a:xfrm rot="5400000">
            <a:off x="12468865" y="6013730"/>
            <a:ext cx="1847745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09AEAB55-4EE9-4B30-B1C0-788B54500852}"/>
              </a:ext>
            </a:extLst>
          </p:cNvPr>
          <p:cNvSpPr txBox="1"/>
          <p:nvPr/>
        </p:nvSpPr>
        <p:spPr>
          <a:xfrm>
            <a:off x="800666" y="8302045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Nárůst pracnosti a to nejen na oddělení veřejných zakázek</a:t>
            </a:r>
            <a:endParaRPr lang="cs-CZ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EE9B21BF-41AF-4AE1-B28C-6BBFD8C0FDCC}"/>
              </a:ext>
            </a:extLst>
          </p:cNvPr>
          <p:cNvSpPr txBox="1"/>
          <p:nvPr/>
        </p:nvSpPr>
        <p:spPr>
          <a:xfrm>
            <a:off x="3455368" y="8883012"/>
            <a:ext cx="4598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Časová náročnost</a:t>
            </a:r>
            <a:endParaRPr lang="cs-CZ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274E00FA-FDDA-43E4-927D-03EBE6BF0111}"/>
              </a:ext>
            </a:extLst>
          </p:cNvPr>
          <p:cNvSpPr txBox="1"/>
          <p:nvPr/>
        </p:nvSpPr>
        <p:spPr>
          <a:xfrm>
            <a:off x="7127776" y="9463980"/>
            <a:ext cx="7272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Administrativní náročnost přípravy</a:t>
            </a:r>
            <a:endParaRPr lang="cs-CZ" dirty="0"/>
          </a:p>
        </p:txBody>
      </p: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E0399EF6-5A2B-4C7D-939E-51C541FAE8BD}"/>
              </a:ext>
            </a:extLst>
          </p:cNvPr>
          <p:cNvCxnSpPr>
            <a:cxnSpLocks/>
          </p:cNvCxnSpPr>
          <p:nvPr/>
        </p:nvCxnSpPr>
        <p:spPr>
          <a:xfrm>
            <a:off x="935088" y="8883012"/>
            <a:ext cx="1612979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EC33E6B6-8EAB-4888-B84B-024A6E909E78}"/>
              </a:ext>
            </a:extLst>
          </p:cNvPr>
          <p:cNvCxnSpPr>
            <a:cxnSpLocks/>
          </p:cNvCxnSpPr>
          <p:nvPr/>
        </p:nvCxnSpPr>
        <p:spPr>
          <a:xfrm>
            <a:off x="935088" y="9406232"/>
            <a:ext cx="1612979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43BBDEB7-1792-4FA4-8845-538A32BBCB71}"/>
              </a:ext>
            </a:extLst>
          </p:cNvPr>
          <p:cNvCxnSpPr>
            <a:cxnSpLocks/>
          </p:cNvCxnSpPr>
          <p:nvPr/>
        </p:nvCxnSpPr>
        <p:spPr>
          <a:xfrm>
            <a:off x="980956" y="9987200"/>
            <a:ext cx="16129792" cy="0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09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2"/>
          <p:cNvSpPr>
            <a:spLocks noGrp="1"/>
          </p:cNvSpPr>
          <p:nvPr>
            <p:ph type="title"/>
          </p:nvPr>
        </p:nvSpPr>
        <p:spPr>
          <a:xfrm>
            <a:off x="914400" y="754063"/>
            <a:ext cx="14373225" cy="1031875"/>
          </a:xfrm>
        </p:spPr>
        <p:txBody>
          <a:bodyPr>
            <a:normAutofit fontScale="90000"/>
          </a:bodyPr>
          <a:lstStyle/>
          <a:p>
            <a:r>
              <a:rPr lang="cs-CZ"/>
              <a:t>PROCESNÍ ZADÁVACÍ PODMÍNKY (základní části zadávací dokumentace)</a:t>
            </a:r>
            <a:endParaRPr lang="en-US" dirty="0"/>
          </a:p>
        </p:txBody>
      </p:sp>
      <p:pic>
        <p:nvPicPr>
          <p:cNvPr id="61442" name="Picture 2" descr="D:\Dropbox\FNOL\FNOL_Design manual\PPT\FNOL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62238" y="917575"/>
            <a:ext cx="2109787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Skupina 24"/>
          <p:cNvGrpSpPr>
            <a:grpSpLocks/>
          </p:cNvGrpSpPr>
          <p:nvPr/>
        </p:nvGrpSpPr>
        <p:grpSpPr bwMode="auto">
          <a:xfrm>
            <a:off x="968375" y="2406650"/>
            <a:ext cx="7532688" cy="823913"/>
            <a:chOff x="968807" y="1983147"/>
            <a:chExt cx="7532251" cy="822960"/>
          </a:xfrm>
        </p:grpSpPr>
        <p:sp>
          <p:nvSpPr>
            <p:cNvPr id="27" name="Freeform 86"/>
            <p:cNvSpPr>
              <a:spLocks/>
            </p:cNvSpPr>
            <p:nvPr/>
          </p:nvSpPr>
          <p:spPr bwMode="auto">
            <a:xfrm>
              <a:off x="968807" y="1983147"/>
              <a:ext cx="822277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137160" tIns="68580" rIns="137160" bIns="6858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4050" b="1" dirty="0">
                  <a:solidFill>
                    <a:schemeClr val="bg1"/>
                  </a:solidFill>
                </a:rPr>
                <a:t>A</a:t>
              </a:r>
              <a:endParaRPr lang="en-US" sz="405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61472" name="TextBox 15"/>
            <p:cNvSpPr txBox="1">
              <a:spLocks noChangeArrowheads="1"/>
            </p:cNvSpPr>
            <p:nvPr/>
          </p:nvSpPr>
          <p:spPr bwMode="auto">
            <a:xfrm>
              <a:off x="1943200" y="2092185"/>
              <a:ext cx="655785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pl-PL" sz="2800" dirty="0">
                  <a:latin typeface="Calibri" pitchFamily="34" charset="0"/>
                </a:rPr>
                <a:t>Technické podmínky (specifikace)</a:t>
              </a:r>
              <a:endParaRPr lang="id-ID" sz="2800" dirty="0">
                <a:latin typeface="Calibri" pitchFamily="34" charset="0"/>
              </a:endParaRPr>
            </a:p>
          </p:txBody>
        </p:sp>
      </p:grpSp>
      <p:grpSp>
        <p:nvGrpSpPr>
          <p:cNvPr id="3" name="Skupina 28"/>
          <p:cNvGrpSpPr>
            <a:grpSpLocks/>
          </p:cNvGrpSpPr>
          <p:nvPr/>
        </p:nvGrpSpPr>
        <p:grpSpPr bwMode="auto">
          <a:xfrm>
            <a:off x="968375" y="3659188"/>
            <a:ext cx="7389813" cy="823912"/>
            <a:chOff x="968807" y="1983147"/>
            <a:chExt cx="7389375" cy="822960"/>
          </a:xfrm>
        </p:grpSpPr>
        <p:sp>
          <p:nvSpPr>
            <p:cNvPr id="30" name="Freeform 86">
              <a:extLst/>
            </p:cNvPr>
            <p:cNvSpPr>
              <a:spLocks/>
            </p:cNvSpPr>
            <p:nvPr/>
          </p:nvSpPr>
          <p:spPr bwMode="auto">
            <a:xfrm>
              <a:off x="968807" y="1983147"/>
              <a:ext cx="822276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137160" tIns="68580" rIns="137160" bIns="6858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4050" b="1" dirty="0">
                  <a:solidFill>
                    <a:schemeClr val="bg1"/>
                  </a:solidFill>
                  <a:latin typeface="+mn-lt"/>
                  <a:cs typeface="+mn-cs"/>
                </a:rPr>
                <a:t>B</a:t>
              </a:r>
              <a:endParaRPr lang="en-US" sz="405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61470" name="TextBox 15"/>
            <p:cNvSpPr txBox="1">
              <a:spLocks noChangeArrowheads="1"/>
            </p:cNvSpPr>
            <p:nvPr/>
          </p:nvSpPr>
          <p:spPr bwMode="auto">
            <a:xfrm>
              <a:off x="1943200" y="2092186"/>
              <a:ext cx="641498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pl-PL" sz="2800" dirty="0">
                  <a:latin typeface="Calibri" pitchFamily="34" charset="0"/>
                </a:rPr>
                <a:t>Technická objektivní hodnotící kritéria</a:t>
              </a:r>
              <a:endParaRPr lang="id-ID" sz="2800" dirty="0">
                <a:latin typeface="Calibri" pitchFamily="34" charset="0"/>
              </a:endParaRPr>
            </a:p>
          </p:txBody>
        </p:sp>
      </p:grpSp>
      <p:grpSp>
        <p:nvGrpSpPr>
          <p:cNvPr id="4" name="Skupina 31"/>
          <p:cNvGrpSpPr>
            <a:grpSpLocks/>
          </p:cNvGrpSpPr>
          <p:nvPr/>
        </p:nvGrpSpPr>
        <p:grpSpPr bwMode="auto">
          <a:xfrm>
            <a:off x="968375" y="4911725"/>
            <a:ext cx="7747000" cy="823913"/>
            <a:chOff x="968807" y="1983147"/>
            <a:chExt cx="7746565" cy="822960"/>
          </a:xfrm>
        </p:grpSpPr>
        <p:sp>
          <p:nvSpPr>
            <p:cNvPr id="33" name="Freeform 86">
              <a:extLst/>
            </p:cNvPr>
            <p:cNvSpPr>
              <a:spLocks/>
            </p:cNvSpPr>
            <p:nvPr/>
          </p:nvSpPr>
          <p:spPr bwMode="auto">
            <a:xfrm>
              <a:off x="968807" y="1983147"/>
              <a:ext cx="822279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137160" tIns="68580" rIns="137160" bIns="6858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4050" b="1" dirty="0">
                  <a:solidFill>
                    <a:schemeClr val="bg1"/>
                  </a:solidFill>
                  <a:latin typeface="+mn-lt"/>
                  <a:cs typeface="+mn-cs"/>
                </a:rPr>
                <a:t>C</a:t>
              </a:r>
              <a:endParaRPr lang="en-US" sz="405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61468" name="TextBox 15"/>
            <p:cNvSpPr txBox="1">
              <a:spLocks noChangeArrowheads="1"/>
            </p:cNvSpPr>
            <p:nvPr/>
          </p:nvSpPr>
          <p:spPr bwMode="auto">
            <a:xfrm>
              <a:off x="1943200" y="2092185"/>
              <a:ext cx="677217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pl-PL" sz="2800" dirty="0">
                  <a:latin typeface="Calibri" pitchFamily="34" charset="0"/>
                </a:rPr>
                <a:t>Subjektivní hodnotící kritéria</a:t>
              </a:r>
              <a:endParaRPr lang="id-ID" sz="2800" dirty="0">
                <a:latin typeface="Calibri" pitchFamily="34" charset="0"/>
              </a:endParaRPr>
            </a:p>
          </p:txBody>
        </p:sp>
      </p:grpSp>
      <p:grpSp>
        <p:nvGrpSpPr>
          <p:cNvPr id="5" name="Skupina 31"/>
          <p:cNvGrpSpPr>
            <a:grpSpLocks/>
          </p:cNvGrpSpPr>
          <p:nvPr/>
        </p:nvGrpSpPr>
        <p:grpSpPr bwMode="auto">
          <a:xfrm>
            <a:off x="968375" y="6164263"/>
            <a:ext cx="7747000" cy="823912"/>
            <a:chOff x="968807" y="1983147"/>
            <a:chExt cx="7746565" cy="823540"/>
          </a:xfrm>
        </p:grpSpPr>
        <p:sp>
          <p:nvSpPr>
            <p:cNvPr id="17" name="Freeform 86">
              <a:extLst/>
            </p:cNvPr>
            <p:cNvSpPr>
              <a:spLocks/>
            </p:cNvSpPr>
            <p:nvPr/>
          </p:nvSpPr>
          <p:spPr bwMode="auto">
            <a:xfrm>
              <a:off x="968807" y="1983147"/>
              <a:ext cx="822279" cy="82354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lIns="137160" tIns="68580" rIns="137160" bIns="68580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4050" b="1" dirty="0">
                  <a:solidFill>
                    <a:schemeClr val="bg1"/>
                  </a:solidFill>
                  <a:latin typeface="+mn-lt"/>
                  <a:cs typeface="+mn-cs"/>
                </a:rPr>
                <a:t>D</a:t>
              </a:r>
              <a:endParaRPr lang="en-US" sz="405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sp>
          <p:nvSpPr>
            <p:cNvPr id="61466" name="TextBox 15"/>
            <p:cNvSpPr txBox="1">
              <a:spLocks noChangeArrowheads="1"/>
            </p:cNvSpPr>
            <p:nvPr/>
          </p:nvSpPr>
          <p:spPr bwMode="auto">
            <a:xfrm>
              <a:off x="1943200" y="2092185"/>
              <a:ext cx="6772172" cy="52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ts val="900"/>
                </a:spcBef>
              </a:pPr>
              <a:r>
                <a:rPr lang="pl-PL" sz="2800" dirty="0">
                  <a:latin typeface="Calibri" pitchFamily="34" charset="0"/>
                </a:rPr>
                <a:t>Kvalifikační předpoklady</a:t>
              </a:r>
              <a:endParaRPr lang="id-ID" sz="2800" dirty="0">
                <a:latin typeface="Calibri" pitchFamily="34" charset="0"/>
              </a:endParaRPr>
            </a:p>
          </p:txBody>
        </p:sp>
      </p:grpSp>
      <p:grpSp>
        <p:nvGrpSpPr>
          <p:cNvPr id="16" name="Skupina 7">
            <a:extLst>
              <a:ext uri="{FF2B5EF4-FFF2-40B4-BE49-F238E27FC236}">
                <a16:creationId xmlns:a16="http://schemas.microsoft.com/office/drawing/2014/main" id="{40775C4A-42D3-4F4C-96C0-8E2C5DC7A543}"/>
              </a:ext>
            </a:extLst>
          </p:cNvPr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1CE63E6C-2DF1-4DE0-8158-81A4F565C1E6}"/>
                </a:ext>
              </a:extLst>
            </p:cNvPr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9" name="Picture 2" descr="D:\Dropbox\FNOL\FNOL_Design manual\PPT\FNOL_logo.png">
              <a:extLst>
                <a:ext uri="{FF2B5EF4-FFF2-40B4-BE49-F238E27FC236}">
                  <a16:creationId xmlns:a16="http://schemas.microsoft.com/office/drawing/2014/main" id="{ABAB687D-D9E1-439F-9D65-CB7BE06D2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DDCBB4EA-F19D-477A-8F98-2E0E809B2E29}"/>
                </a:ext>
              </a:extLst>
            </p:cNvPr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4379E150-34AC-44C8-A87F-D6A46869BBCF}"/>
                </a:ext>
              </a:extLst>
            </p:cNvPr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F340525C-6A26-4918-8C42-5361E614B581}"/>
              </a:ext>
            </a:extLst>
          </p:cNvPr>
          <p:cNvCxnSpPr>
            <a:cxnSpLocks/>
          </p:cNvCxnSpPr>
          <p:nvPr/>
        </p:nvCxnSpPr>
        <p:spPr>
          <a:xfrm>
            <a:off x="8114178" y="2045124"/>
            <a:ext cx="34875" cy="520223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5">
            <a:extLst>
              <a:ext uri="{FF2B5EF4-FFF2-40B4-BE49-F238E27FC236}">
                <a16:creationId xmlns:a16="http://schemas.microsoft.com/office/drawing/2014/main" id="{D273BCCC-BF9F-485E-8932-B7D7BE2EA8E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9529288" y="3636192"/>
            <a:ext cx="4062651" cy="181341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vert270" wrap="square" anchor="ctr" anchorCtr="0">
            <a:spAutoFit/>
          </a:bodyPr>
          <a:lstStyle/>
          <a:p>
            <a:pPr>
              <a:spcBef>
                <a:spcPts val="900"/>
              </a:spcBef>
            </a:pPr>
            <a:r>
              <a:rPr lang="cs-CZ" sz="3600" dirty="0">
                <a:latin typeface="Calibri" pitchFamily="34" charset="0"/>
              </a:rPr>
              <a:t>Všechny části mají vliv na kvalitu produktu !!!</a:t>
            </a:r>
            <a:endParaRPr lang="id-ID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71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0"/>
          <p:cNvGrpSpPr/>
          <p:nvPr/>
        </p:nvGrpSpPr>
        <p:grpSpPr>
          <a:xfrm>
            <a:off x="0" y="9720529"/>
            <a:ext cx="1828800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 Placeholder 2"/>
          <p:cNvSpPr txBox="1">
            <a:spLocks/>
          </p:cNvSpPr>
          <p:nvPr/>
        </p:nvSpPr>
        <p:spPr>
          <a:xfrm>
            <a:off x="914400" y="1831132"/>
            <a:ext cx="16459110" cy="76328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marL="514350" lvl="0" indent="-514350">
              <a:lnSpc>
                <a:spcPct val="110000"/>
              </a:lnSpc>
              <a:spcBef>
                <a:spcPts val="1000"/>
              </a:spcBef>
            </a:pPr>
            <a:r>
              <a:rPr lang="cs-CZ" sz="3200" dirty="0"/>
              <a:t>	</a:t>
            </a:r>
            <a:r>
              <a:rPr lang="cs-CZ" sz="5400" dirty="0"/>
              <a:t>NÁROČNOST A ÚSKALÍ PŘEDBĚŽNÉ TRŽNÍ KONZULTACE </a:t>
            </a:r>
          </a:p>
          <a:p>
            <a:pPr marL="514350" lvl="0" indent="-514350">
              <a:lnSpc>
                <a:spcPct val="110000"/>
              </a:lnSpc>
              <a:spcBef>
                <a:spcPts val="1000"/>
              </a:spcBef>
            </a:pPr>
            <a:r>
              <a:rPr lang="cs-CZ" sz="3600" dirty="0"/>
              <a:t>	(§33 ZZVZ, §16 ZZVZ, §36 odst.4 ZZVZ, §48 odst. 5, písm. c.) ZZVZ, § 211 ZZVZ)</a:t>
            </a:r>
          </a:p>
          <a:p>
            <a:pPr marL="514350" lvl="0" indent="-514350">
              <a:lnSpc>
                <a:spcPct val="110000"/>
              </a:lnSpc>
              <a:spcBef>
                <a:spcPts val="1000"/>
              </a:spcBef>
            </a:pPr>
            <a:r>
              <a:rPr lang="cs-CZ" sz="3200" dirty="0"/>
              <a:t>	▪ časová náročnost</a:t>
            </a:r>
          </a:p>
          <a:p>
            <a:pPr marL="514350" lvl="0" indent="-514350">
              <a:lnSpc>
                <a:spcPct val="110000"/>
              </a:lnSpc>
              <a:spcBef>
                <a:spcPts val="1000"/>
              </a:spcBef>
            </a:pPr>
            <a:r>
              <a:rPr lang="cs-CZ" sz="3200" dirty="0"/>
              <a:t>	▪ důsledné zápisy, záznamy, nahrávky</a:t>
            </a:r>
          </a:p>
          <a:p>
            <a:pPr marL="514350" lvl="0" indent="-514350">
              <a:lnSpc>
                <a:spcPct val="110000"/>
              </a:lnSpc>
              <a:spcBef>
                <a:spcPts val="1000"/>
              </a:spcBef>
            </a:pPr>
            <a:r>
              <a:rPr lang="cs-CZ" sz="3200" dirty="0"/>
              <a:t>	▪ oslovení konkrétních dodavatelů např. prostřednictvím profilu zadavatele</a:t>
            </a:r>
          </a:p>
          <a:p>
            <a:pPr marL="514350" lvl="0" indent="-514350">
              <a:lnSpc>
                <a:spcPct val="110000"/>
              </a:lnSpc>
              <a:spcBef>
                <a:spcPts val="1000"/>
              </a:spcBef>
            </a:pPr>
            <a:r>
              <a:rPr lang="cs-CZ" sz="3200" dirty="0"/>
              <a:t>	▪ důkladná příprava na PTK – aby komunikace mezi dodavateli a zadavateli probíhala erudovaně      a smysluplně</a:t>
            </a:r>
          </a:p>
          <a:p>
            <a:pPr marL="514350" lvl="0" indent="-514350">
              <a:lnSpc>
                <a:spcPct val="110000"/>
              </a:lnSpc>
              <a:spcBef>
                <a:spcPts val="1000"/>
              </a:spcBef>
            </a:pPr>
            <a:endParaRPr lang="cs-CZ" sz="5400" dirty="0"/>
          </a:p>
          <a:p>
            <a:pPr marL="514350" lvl="0" indent="-514350">
              <a:lnSpc>
                <a:spcPct val="110000"/>
              </a:lnSpc>
              <a:spcBef>
                <a:spcPts val="1000"/>
              </a:spcBef>
            </a:pPr>
            <a:endParaRPr lang="cs-CZ" sz="3200" dirty="0"/>
          </a:p>
          <a:p>
            <a:pPr lvl="0">
              <a:lnSpc>
                <a:spcPct val="110000"/>
              </a:lnSpc>
              <a:spcBef>
                <a:spcPts val="1500"/>
              </a:spcBef>
              <a:buFont typeface="Wingdings" pitchFamily="2" charset="2"/>
              <a:buChar char="ü"/>
            </a:pP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9412526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30"/>
          <p:cNvGrpSpPr/>
          <p:nvPr/>
        </p:nvGrpSpPr>
        <p:grpSpPr>
          <a:xfrm>
            <a:off x="0" y="9697080"/>
            <a:ext cx="18288000" cy="590318"/>
            <a:chOff x="914400" y="9593742"/>
            <a:chExt cx="16459110" cy="590318"/>
          </a:xfrm>
        </p:grpSpPr>
        <p:sp>
          <p:nvSpPr>
            <p:cNvPr id="32" name="Obdélník 31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3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5" name="Přímá spojnice 34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914400" y="754418"/>
            <a:ext cx="16150480" cy="914400"/>
          </a:xfrm>
        </p:spPr>
        <p:txBody>
          <a:bodyPr>
            <a:normAutofit fontScale="90000"/>
          </a:bodyPr>
          <a:lstStyle/>
          <a:p>
            <a:r>
              <a:rPr lang="cs-CZ" dirty="0"/>
              <a:t>KDE JE VHODNÉ PŘEDBĚŽNOU TRŽNÍ KONZULTACI POUŽÍT?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004040" y="1808609"/>
            <a:ext cx="8229600" cy="763284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cs-CZ" dirty="0"/>
              <a:t>- 	Při pořízení tzv. „velké zdravotnické techniky 	(CT, MR, 	PET-CT, angiografie…).</a:t>
            </a:r>
            <a:endParaRPr lang="cs-CZ" sz="2600" dirty="0"/>
          </a:p>
          <a:p>
            <a:pPr lvl="0"/>
            <a:r>
              <a:rPr lang="cs-CZ" sz="2600" dirty="0"/>
              <a:t>- 	Při pořízení zdravotnické techniky s významnými 	stavebními úpravami.</a:t>
            </a:r>
          </a:p>
          <a:p>
            <a:pPr lvl="0"/>
            <a:r>
              <a:rPr lang="cs-CZ" sz="2600" dirty="0"/>
              <a:t>- 	Při pořízení technologií, které 	jsou 	naprostými novinkami na trhu.</a:t>
            </a:r>
          </a:p>
          <a:p>
            <a:pPr lvl="0"/>
            <a:r>
              <a:rPr lang="cs-CZ" sz="2600" dirty="0"/>
              <a:t>- 	Systémové nákupy v oblasti IT 	(integrační 	platformy, NIS, atd.).</a:t>
            </a:r>
          </a:p>
          <a:p>
            <a:pPr lvl="0"/>
            <a:r>
              <a:rPr lang="cs-CZ" sz="2600" dirty="0"/>
              <a:t>- 	Všeobecně tam, kde zadavatel s budoucím 	pořízením nemá zkušenosti, neumí ani budoucí 	nákup </a:t>
            </a:r>
            <a:r>
              <a:rPr lang="cs-CZ" sz="2600" dirty="0" err="1"/>
              <a:t>naspecifikovat</a:t>
            </a:r>
            <a:r>
              <a:rPr lang="cs-CZ" sz="2600" dirty="0"/>
              <a:t>.</a:t>
            </a:r>
          </a:p>
          <a:p>
            <a:pPr lvl="0" algn="just"/>
            <a:endParaRPr lang="cs-CZ" sz="2600" dirty="0"/>
          </a:p>
        </p:txBody>
      </p:sp>
      <p:pic>
        <p:nvPicPr>
          <p:cNvPr id="9" name="Zástupný symbol pro obrázek 30" descr="laptop-3196481_1920.jpg">
            <a:extLst>
              <a:ext uri="{FF2B5EF4-FFF2-40B4-BE49-F238E27FC236}">
                <a16:creationId xmlns:a16="http://schemas.microsoft.com/office/drawing/2014/main" id="{A275554F-F17D-4F0B-9370-8288A47468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l="11406" r="11406"/>
          <a:stretch>
            <a:fillRect/>
          </a:stretch>
        </p:blipFill>
        <p:spPr>
          <a:xfrm>
            <a:off x="9648056" y="1668818"/>
            <a:ext cx="7605803" cy="6859397"/>
          </a:xfrm>
        </p:spPr>
      </p:pic>
    </p:spTree>
    <p:extLst>
      <p:ext uri="{BB962C8B-B14F-4D97-AF65-F5344CB8AC3E}">
        <p14:creationId xmlns:p14="http://schemas.microsoft.com/office/powerpoint/2010/main" val="141528039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613</TotalTime>
  <Words>2289</Words>
  <Application>Microsoft Office PowerPoint</Application>
  <PresentationFormat>Vlastní</PresentationFormat>
  <Paragraphs>328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Wingdings</vt:lpstr>
      <vt:lpstr>Roboto Condensed Light</vt:lpstr>
      <vt:lpstr>Roboto Black</vt:lpstr>
      <vt:lpstr>Calibri</vt:lpstr>
      <vt:lpstr>Arial</vt:lpstr>
      <vt:lpstr>Roboto Condensed</vt:lpstr>
      <vt:lpstr>Medical</vt:lpstr>
      <vt:lpstr>Prezentace aplikace PowerPoint</vt:lpstr>
      <vt:lpstr>Prezentace aplikace PowerPoint</vt:lpstr>
      <vt:lpstr>Trojúhelník kompromisů</vt:lpstr>
      <vt:lpstr>Prezentace aplikace PowerPoint</vt:lpstr>
      <vt:lpstr>SPECIFIKA KVALITNÍHO NAKUPOVÁNÍ (KVALITNÍ PŘÍPRAVY VEŘEJNÝCH ZAKÁZEK)</vt:lpstr>
      <vt:lpstr>Prezentace aplikace PowerPoint</vt:lpstr>
      <vt:lpstr>PROCESNÍ ZADÁVACÍ PODMÍNKY (základní části zadávací dokumentace)</vt:lpstr>
      <vt:lpstr>Prezentace aplikace PowerPoint</vt:lpstr>
      <vt:lpstr>KDE JE VHODNÉ PŘEDBĚŽNOU TRŽNÍ KONZULTACI POUŽÍT?</vt:lpstr>
      <vt:lpstr>Prezentace aplikace PowerPoint</vt:lpstr>
      <vt:lpstr>Prezentace aplikace PowerPoint</vt:lpstr>
      <vt:lpstr>„ Není pravdou, že soutěžený produkt v jehož zadávací dokumentaci chybí hodnotící kritéria mimo cenu (soutěžen 100% na pořizovací cenu) není ekonomický výhodnější ALE taky není pravdou, že pokud budeme soutěžit vše jen jediným kritériem – cena pořízení, dosáhneme nejvýhodnější ekonomické nabídky“.</vt:lpstr>
      <vt:lpstr>NA CO SI DÁT POZOR?</vt:lpstr>
      <vt:lpstr>PŘÍKLADY Z PRAXE</vt:lpstr>
      <vt:lpstr>LINEÁRNÍ URYCHLOVAČE ÚOHS-R0210/2020/VZ</vt:lpstr>
      <vt:lpstr>REAGENCIE A VÝPŮJČKA ANALYTICKÉHO SYSTÉMU  ÚOHS –S0176/2020/VZ</vt:lpstr>
      <vt:lpstr>PŘÍKLAD „NITRILOVÉ RUKAVICE“ (70% vs. 30%)</vt:lpstr>
      <vt:lpstr>PŘÍKLAD „ROUŠKOVÁNÍ“</vt:lpstr>
      <vt:lpstr>Prezentace aplikace PowerPoint</vt:lpstr>
      <vt:lpstr>PŘÍKLAD „STAPLERY“</vt:lpstr>
      <vt:lpstr>Prezentace aplikace PowerPoint</vt:lpstr>
      <vt:lpstr>Prezentace aplikace PowerPoint</vt:lpstr>
      <vt:lpstr>Kontakty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Matěj Kováč</cp:lastModifiedBy>
  <cp:revision>57</cp:revision>
  <dcterms:created xsi:type="dcterms:W3CDTF">2017-06-01T08:02:02Z</dcterms:created>
  <dcterms:modified xsi:type="dcterms:W3CDTF">2021-10-06T13:16:55Z</dcterms:modified>
</cp:coreProperties>
</file>